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0"/>
  </p:notesMasterIdLst>
  <p:handoutMasterIdLst>
    <p:handoutMasterId r:id="rId51"/>
  </p:handoutMasterIdLst>
  <p:sldIdLst>
    <p:sldId id="311" r:id="rId5"/>
    <p:sldId id="1124" r:id="rId6"/>
    <p:sldId id="981" r:id="rId7"/>
    <p:sldId id="1117" r:id="rId8"/>
    <p:sldId id="1116" r:id="rId9"/>
    <p:sldId id="1153" r:id="rId10"/>
    <p:sldId id="1161" r:id="rId11"/>
    <p:sldId id="1115" r:id="rId12"/>
    <p:sldId id="1155" r:id="rId13"/>
    <p:sldId id="1118" r:id="rId14"/>
    <p:sldId id="1125" r:id="rId15"/>
    <p:sldId id="1157" r:id="rId16"/>
    <p:sldId id="1156" r:id="rId17"/>
    <p:sldId id="256" r:id="rId18"/>
    <p:sldId id="1160" r:id="rId19"/>
    <p:sldId id="1152" r:id="rId20"/>
    <p:sldId id="1162" r:id="rId21"/>
    <p:sldId id="1159" r:id="rId22"/>
    <p:sldId id="1158" r:id="rId23"/>
    <p:sldId id="1164" r:id="rId24"/>
    <p:sldId id="1129" r:id="rId25"/>
    <p:sldId id="1130" r:id="rId26"/>
    <p:sldId id="1165" r:id="rId27"/>
    <p:sldId id="1126" r:id="rId28"/>
    <p:sldId id="1137" r:id="rId29"/>
    <p:sldId id="1133" r:id="rId30"/>
    <p:sldId id="1140" r:id="rId31"/>
    <p:sldId id="1131" r:id="rId32"/>
    <p:sldId id="1132" r:id="rId33"/>
    <p:sldId id="1146" r:id="rId34"/>
    <p:sldId id="1147" r:id="rId35"/>
    <p:sldId id="1150" r:id="rId36"/>
    <p:sldId id="1149" r:id="rId37"/>
    <p:sldId id="1114" r:id="rId38"/>
    <p:sldId id="1163" r:id="rId39"/>
    <p:sldId id="1151" r:id="rId40"/>
    <p:sldId id="1119" r:id="rId41"/>
    <p:sldId id="1120" r:id="rId42"/>
    <p:sldId id="1138" r:id="rId43"/>
    <p:sldId id="1143" r:id="rId44"/>
    <p:sldId id="1144" r:id="rId45"/>
    <p:sldId id="1142" r:id="rId46"/>
    <p:sldId id="1148" r:id="rId47"/>
    <p:sldId id="1145" r:id="rId48"/>
    <p:sldId id="1128" r:id="rId4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00DA63"/>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4462D3-3AB0-4E69-98CD-77EC02A67A89}" v="1" dt="2025-03-27T09:35:24.9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18" autoAdjust="0"/>
    <p:restoredTop sz="84314" autoAdjust="0"/>
  </p:normalViewPr>
  <p:slideViewPr>
    <p:cSldViewPr snapToGrid="0" snapToObjects="1">
      <p:cViewPr varScale="1">
        <p:scale>
          <a:sx n="93" d="100"/>
          <a:sy n="93" d="100"/>
        </p:scale>
        <p:origin x="240" y="9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evor Yap" userId="128cff6b6543e503" providerId="LiveId" clId="{814462D3-3AB0-4E69-98CD-77EC02A67A89}"/>
    <pc:docChg chg="undo custSel addSld delSld modSld sldOrd">
      <pc:chgData name="Trevor Yap" userId="128cff6b6543e503" providerId="LiveId" clId="{814462D3-3AB0-4E69-98CD-77EC02A67A89}" dt="2025-03-27T09:42:12.312" v="261" actId="20577"/>
      <pc:docMkLst>
        <pc:docMk/>
      </pc:docMkLst>
      <pc:sldChg chg="modSp mod">
        <pc:chgData name="Trevor Yap" userId="128cff6b6543e503" providerId="LiveId" clId="{814462D3-3AB0-4E69-98CD-77EC02A67A89}" dt="2025-03-27T09:33:15.665" v="120" actId="5793"/>
        <pc:sldMkLst>
          <pc:docMk/>
          <pc:sldMk cId="1501164416" sldId="1115"/>
        </pc:sldMkLst>
        <pc:spChg chg="mod">
          <ac:chgData name="Trevor Yap" userId="128cff6b6543e503" providerId="LiveId" clId="{814462D3-3AB0-4E69-98CD-77EC02A67A89}" dt="2025-03-27T09:33:15.665" v="120" actId="5793"/>
          <ac:spMkLst>
            <pc:docMk/>
            <pc:sldMk cId="1501164416" sldId="1115"/>
            <ac:spMk id="3" creationId="{FEDA18DF-372D-9698-E0BF-F36173553D1D}"/>
          </ac:spMkLst>
        </pc:spChg>
      </pc:sldChg>
      <pc:sldChg chg="modSp mod">
        <pc:chgData name="Trevor Yap" userId="128cff6b6543e503" providerId="LiveId" clId="{814462D3-3AB0-4E69-98CD-77EC02A67A89}" dt="2025-03-27T09:42:12.312" v="261" actId="20577"/>
        <pc:sldMkLst>
          <pc:docMk/>
          <pc:sldMk cId="616280333" sldId="1151"/>
        </pc:sldMkLst>
        <pc:spChg chg="mod">
          <ac:chgData name="Trevor Yap" userId="128cff6b6543e503" providerId="LiveId" clId="{814462D3-3AB0-4E69-98CD-77EC02A67A89}" dt="2025-03-27T09:42:09.722" v="260" actId="20577"/>
          <ac:spMkLst>
            <pc:docMk/>
            <pc:sldMk cId="616280333" sldId="1151"/>
            <ac:spMk id="3" creationId="{179C01FC-E587-A055-6551-CDF79B6A895B}"/>
          </ac:spMkLst>
        </pc:spChg>
        <pc:spChg chg="mod">
          <ac:chgData name="Trevor Yap" userId="128cff6b6543e503" providerId="LiveId" clId="{814462D3-3AB0-4E69-98CD-77EC02A67A89}" dt="2025-03-27T09:42:12.312" v="261" actId="20577"/>
          <ac:spMkLst>
            <pc:docMk/>
            <pc:sldMk cId="616280333" sldId="1151"/>
            <ac:spMk id="4" creationId="{F8F39899-6A89-90C0-9B3F-FF6071822DD7}"/>
          </ac:spMkLst>
        </pc:spChg>
      </pc:sldChg>
      <pc:sldChg chg="modSp mod">
        <pc:chgData name="Trevor Yap" userId="128cff6b6543e503" providerId="LiveId" clId="{814462D3-3AB0-4E69-98CD-77EC02A67A89}" dt="2025-03-27T09:35:21.353" v="252" actId="20577"/>
        <pc:sldMkLst>
          <pc:docMk/>
          <pc:sldMk cId="4193781689" sldId="1152"/>
        </pc:sldMkLst>
        <pc:spChg chg="mod">
          <ac:chgData name="Trevor Yap" userId="128cff6b6543e503" providerId="LiveId" clId="{814462D3-3AB0-4E69-98CD-77EC02A67A89}" dt="2025-03-27T09:34:43.020" v="188" actId="20577"/>
          <ac:spMkLst>
            <pc:docMk/>
            <pc:sldMk cId="4193781689" sldId="1152"/>
            <ac:spMk id="5" creationId="{B6A07599-2BCB-E9F1-2E5D-DC6B5D395F53}"/>
          </ac:spMkLst>
        </pc:spChg>
        <pc:spChg chg="mod">
          <ac:chgData name="Trevor Yap" userId="128cff6b6543e503" providerId="LiveId" clId="{814462D3-3AB0-4E69-98CD-77EC02A67A89}" dt="2025-03-27T09:35:21.353" v="252" actId="20577"/>
          <ac:spMkLst>
            <pc:docMk/>
            <pc:sldMk cId="4193781689" sldId="1152"/>
            <ac:spMk id="6" creationId="{B5A049B9-90F9-45C1-88AF-23D34AAFEBD6}"/>
          </ac:spMkLst>
        </pc:spChg>
      </pc:sldChg>
      <pc:sldChg chg="modSp add del mod ord">
        <pc:chgData name="Trevor Yap" userId="128cff6b6543e503" providerId="LiveId" clId="{814462D3-3AB0-4E69-98CD-77EC02A67A89}" dt="2025-03-27T09:41:53.661" v="259" actId="47"/>
        <pc:sldMkLst>
          <pc:docMk/>
          <pc:sldMk cId="626589583" sldId="1166"/>
        </pc:sldMkLst>
        <pc:spChg chg="mod">
          <ac:chgData name="Trevor Yap" userId="128cff6b6543e503" providerId="LiveId" clId="{814462D3-3AB0-4E69-98CD-77EC02A67A89}" dt="2025-03-27T09:34:58.165" v="192" actId="1076"/>
          <ac:spMkLst>
            <pc:docMk/>
            <pc:sldMk cId="626589583" sldId="1166"/>
            <ac:spMk id="2" creationId="{2C31E3FB-D136-7C7A-DD3F-9C9C94801E60}"/>
          </ac:spMkLst>
        </pc:spChg>
        <pc:spChg chg="mod">
          <ac:chgData name="Trevor Yap" userId="128cff6b6543e503" providerId="LiveId" clId="{814462D3-3AB0-4E69-98CD-77EC02A67A89}" dt="2025-03-27T09:39:31.867" v="258" actId="27636"/>
          <ac:spMkLst>
            <pc:docMk/>
            <pc:sldMk cId="626589583" sldId="1166"/>
            <ac:spMk id="3" creationId="{EB0D87D8-F58F-EA4E-B8E6-3900D1AE691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1EFC5B3-379E-EF40-A0D2-38E640436CC2}" type="datetimeFigureOut">
              <a:rPr lang="en-US" smtClean="0">
                <a:latin typeface="Arial"/>
              </a:rPr>
              <a:t>3/31/2025</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029101-7F9C-2D47-B95D-7561785BF174}"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96117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BCB7-D038-40E1-9E94-6E3A7D48035A}" type="datetimeFigureOut">
              <a:rPr lang="en-GB" smtClean="0"/>
              <a:t>31/03/2025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736B5-565D-46F4-B7B2-A4298D806DAB}" type="slidenum">
              <a:rPr lang="en-GB" smtClean="0"/>
              <a:t>‹#›</a:t>
            </a:fld>
            <a:endParaRPr lang="en-GB"/>
          </a:p>
        </p:txBody>
      </p:sp>
    </p:spTree>
    <p:extLst>
      <p:ext uri="{BB962C8B-B14F-4D97-AF65-F5344CB8AC3E}">
        <p14:creationId xmlns:p14="http://schemas.microsoft.com/office/powerpoint/2010/main" val="420376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097736B5-565D-46F4-B7B2-A4298D806DAB}" type="slidenum">
              <a:rPr lang="en-GB" smtClean="0"/>
              <a:t>1</a:t>
            </a:fld>
            <a:endParaRPr lang="en-GB"/>
          </a:p>
        </p:txBody>
      </p:sp>
    </p:spTree>
    <p:extLst>
      <p:ext uri="{BB962C8B-B14F-4D97-AF65-F5344CB8AC3E}">
        <p14:creationId xmlns:p14="http://schemas.microsoft.com/office/powerpoint/2010/main" val="2415955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err="1"/>
              <a:t>Certainly,we’ve</a:t>
            </a:r>
            <a:r>
              <a:rPr lang="en-US" altLang="zh-CN" dirty="0"/>
              <a:t> considered the diversity.</a:t>
            </a:r>
          </a:p>
          <a:p>
            <a:r>
              <a:rPr lang="en-US" altLang="zh-CN" sz="1800" dirty="0">
                <a:effectLst/>
                <a:latin typeface="等线" panose="02010600030101010101" pitchFamily="2" charset="-122"/>
                <a:cs typeface="Times New Roman" panose="02020603050405020304" pitchFamily="18" charset="0"/>
              </a:rPr>
              <a:t>EAI implements an adaptive adjustment mechanism that dynamically adjusts crossover and mutation rates based on the current population diversity δ.</a:t>
            </a:r>
          </a:p>
          <a:p>
            <a:r>
              <a:rPr lang="en-US" altLang="zh-CN" sz="1800" dirty="0">
                <a:effectLst/>
                <a:latin typeface="等线" panose="02010600030101010101" pitchFamily="2" charset="-122"/>
                <a:cs typeface="Times New Roman" panose="02020603050405020304" pitchFamily="18" charset="0"/>
              </a:rPr>
              <a:t>When population diversity is low, the algorithm increases the mutation rate to introduce more variations; when diversity is high, it increases the crossover rate to more effectively combine existing “parents”.</a:t>
            </a:r>
            <a:endParaRPr lang="zh-CN" altLang="en-US" dirty="0"/>
          </a:p>
        </p:txBody>
      </p:sp>
      <p:sp>
        <p:nvSpPr>
          <p:cNvPr id="4" name="Slide Number Placeholder 3"/>
          <p:cNvSpPr>
            <a:spLocks noGrp="1"/>
          </p:cNvSpPr>
          <p:nvPr>
            <p:ph type="sldNum" sz="quarter" idx="5"/>
          </p:nvPr>
        </p:nvSpPr>
        <p:spPr/>
        <p:txBody>
          <a:bodyPr/>
          <a:lstStyle/>
          <a:p>
            <a:fld id="{097736B5-565D-46F4-B7B2-A4298D806DAB}" type="slidenum">
              <a:rPr lang="en-GB" smtClean="0"/>
              <a:t>23</a:t>
            </a:fld>
            <a:endParaRPr lang="en-GB"/>
          </a:p>
        </p:txBody>
      </p:sp>
    </p:spTree>
    <p:extLst>
      <p:ext uri="{BB962C8B-B14F-4D97-AF65-F5344CB8AC3E}">
        <p14:creationId xmlns:p14="http://schemas.microsoft.com/office/powerpoint/2010/main" val="971565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 </a:t>
            </a:r>
            <a:r>
              <a:rPr lang="en-US" altLang="zh-CN" dirty="0" err="1"/>
              <a:t>conclusion,all</a:t>
            </a:r>
            <a:r>
              <a:rPr lang="en-US" altLang="zh-CN" dirty="0"/>
              <a:t> of the steps of EAI algorithm are </a:t>
            </a:r>
            <a:r>
              <a:rPr lang="en-US" altLang="zh-CN" dirty="0" err="1"/>
              <a:t>involved.So</a:t>
            </a:r>
            <a:r>
              <a:rPr lang="en-US" altLang="zh-CN" dirty="0"/>
              <a:t> I will show the result for EAI algorithm now.</a:t>
            </a:r>
            <a:endParaRPr lang="zh-CN" altLang="en-US" dirty="0"/>
          </a:p>
        </p:txBody>
      </p:sp>
      <p:sp>
        <p:nvSpPr>
          <p:cNvPr id="4" name="Slide Number Placeholder 3"/>
          <p:cNvSpPr>
            <a:spLocks noGrp="1"/>
          </p:cNvSpPr>
          <p:nvPr>
            <p:ph type="sldNum" sz="quarter" idx="5"/>
          </p:nvPr>
        </p:nvSpPr>
        <p:spPr/>
        <p:txBody>
          <a:bodyPr/>
          <a:lstStyle/>
          <a:p>
            <a:fld id="{097736B5-565D-46F4-B7B2-A4298D806DAB}" type="slidenum">
              <a:rPr lang="en-GB" smtClean="0"/>
              <a:t>24</a:t>
            </a:fld>
            <a:endParaRPr lang="en-GB"/>
          </a:p>
        </p:txBody>
      </p:sp>
    </p:spTree>
    <p:extLst>
      <p:ext uri="{BB962C8B-B14F-4D97-AF65-F5344CB8AC3E}">
        <p14:creationId xmlns:p14="http://schemas.microsoft.com/office/powerpoint/2010/main" val="2715197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We evaluated EAI's performance across five datasets, including three AES datasets and two Ascon dataset.</a:t>
            </a:r>
            <a:br>
              <a:rPr lang="en-US" altLang="zh-CN" sz="1800" dirty="0">
                <a:effectLst/>
                <a:latin typeface="等线" panose="02010600030101010101" pitchFamily="2" charset="-122"/>
                <a:cs typeface="Times New Roman" panose="02020603050405020304" pitchFamily="18" charset="0"/>
              </a:rPr>
            </a:br>
            <a:r>
              <a:rPr lang="en-US" altLang="zh-CN" sz="1800" dirty="0">
                <a:effectLst/>
                <a:latin typeface="等线" panose="02010600030101010101" pitchFamily="2" charset="-122"/>
                <a:cs typeface="Times New Roman" panose="02020603050405020304" pitchFamily="18" charset="0"/>
              </a:rPr>
              <a:t>But I know I have limit time so I will just show the result for 3 datasets.</a:t>
            </a:r>
            <a:endParaRPr lang="zh-CN" altLang="en-US" dirty="0"/>
          </a:p>
        </p:txBody>
      </p:sp>
      <p:sp>
        <p:nvSpPr>
          <p:cNvPr id="4" name="Slide Number Placeholder 3"/>
          <p:cNvSpPr>
            <a:spLocks noGrp="1"/>
          </p:cNvSpPr>
          <p:nvPr>
            <p:ph type="sldNum" sz="quarter" idx="5"/>
          </p:nvPr>
        </p:nvSpPr>
        <p:spPr/>
        <p:txBody>
          <a:bodyPr/>
          <a:lstStyle/>
          <a:p>
            <a:fld id="{097736B5-565D-46F4-B7B2-A4298D806DAB}" type="slidenum">
              <a:rPr lang="en-GB" smtClean="0"/>
              <a:t>25</a:t>
            </a:fld>
            <a:endParaRPr lang="en-GB"/>
          </a:p>
        </p:txBody>
      </p:sp>
    </p:spTree>
    <p:extLst>
      <p:ext uri="{BB962C8B-B14F-4D97-AF65-F5344CB8AC3E}">
        <p14:creationId xmlns:p14="http://schemas.microsoft.com/office/powerpoint/2010/main" val="185536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097736B5-565D-46F4-B7B2-A4298D806DAB}" type="slidenum">
              <a:rPr lang="en-GB" smtClean="0"/>
              <a:t>26</a:t>
            </a:fld>
            <a:endParaRPr lang="en-GB"/>
          </a:p>
        </p:txBody>
      </p:sp>
    </p:spTree>
    <p:extLst>
      <p:ext uri="{BB962C8B-B14F-4D97-AF65-F5344CB8AC3E}">
        <p14:creationId xmlns:p14="http://schemas.microsoft.com/office/powerpoint/2010/main" val="1916207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None/>
            </a:pPr>
            <a:r>
              <a:rPr lang="en-US" altLang="zh-CN" dirty="0"/>
              <a:t>And we also evaluate diverse DNN which consist of 50 MLP and 50 CNN.</a:t>
            </a:r>
          </a:p>
          <a:p>
            <a:pPr algn="just">
              <a:buNone/>
            </a:pPr>
            <a:br>
              <a:rPr lang="en-US" altLang="zh-CN" dirty="0"/>
            </a:br>
            <a:r>
              <a:rPr lang="en-US" altLang="zh-CN" dirty="0"/>
              <a:t>The leakage models are Hamming weight and </a:t>
            </a:r>
            <a:r>
              <a:rPr lang="en-US" altLang="zh-CN" dirty="0" err="1"/>
              <a:t>Identity.And</a:t>
            </a:r>
            <a:r>
              <a:rPr lang="en-US" altLang="zh-CN" dirty="0"/>
              <a:t> we compare 3 different methods.</a:t>
            </a:r>
          </a:p>
          <a:p>
            <a:pPr algn="just">
              <a:buNone/>
            </a:pPr>
            <a:r>
              <a:rPr lang="en-US" altLang="zh-CN" dirty="0"/>
              <a:t>Here is the result for </a:t>
            </a:r>
            <a:r>
              <a:rPr lang="en-US" altLang="zh-CN" dirty="0" err="1"/>
              <a:t>Ascad</a:t>
            </a:r>
            <a:r>
              <a:rPr lang="en-US" altLang="zh-CN" dirty="0"/>
              <a:t> fixed dataset</a:t>
            </a:r>
          </a:p>
          <a:p>
            <a:pPr algn="just">
              <a:buNone/>
            </a:pPr>
            <a:br>
              <a:rPr lang="en-US" altLang="zh-CN" dirty="0"/>
            </a:br>
            <a:r>
              <a:rPr lang="en-US" altLang="zh-CN" dirty="0"/>
              <a:t>Notably, the MLP model with Identity  leakage model achieves the best performance (NTGE = 29). We observed significant differences in per </a:t>
            </a:r>
            <a:r>
              <a:rPr lang="en-US" altLang="zh-CN" dirty="0" err="1"/>
              <a:t>formance</a:t>
            </a:r>
            <a:r>
              <a:rPr lang="en-US" altLang="zh-CN" dirty="0"/>
              <a:t> between the use of fitness functions when applying EAI.</a:t>
            </a:r>
            <a:endParaRPr lang="zh-CN" altLang="en-US" dirty="0"/>
          </a:p>
        </p:txBody>
      </p:sp>
      <p:sp>
        <p:nvSpPr>
          <p:cNvPr id="4" name="Slide Number Placeholder 3"/>
          <p:cNvSpPr>
            <a:spLocks noGrp="1"/>
          </p:cNvSpPr>
          <p:nvPr>
            <p:ph type="sldNum" sz="quarter" idx="5"/>
          </p:nvPr>
        </p:nvSpPr>
        <p:spPr/>
        <p:txBody>
          <a:bodyPr/>
          <a:lstStyle/>
          <a:p>
            <a:fld id="{097736B5-565D-46F4-B7B2-A4298D806DAB}" type="slidenum">
              <a:rPr lang="en-GB" smtClean="0"/>
              <a:t>27</a:t>
            </a:fld>
            <a:endParaRPr lang="en-GB"/>
          </a:p>
        </p:txBody>
      </p:sp>
    </p:spTree>
    <p:extLst>
      <p:ext uri="{BB962C8B-B14F-4D97-AF65-F5344CB8AC3E}">
        <p14:creationId xmlns:p14="http://schemas.microsoft.com/office/powerpoint/2010/main" val="3401232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097736B5-565D-46F4-B7B2-A4298D806DAB}" type="slidenum">
              <a:rPr lang="en-GB" smtClean="0"/>
              <a:t>28</a:t>
            </a:fld>
            <a:endParaRPr lang="en-GB"/>
          </a:p>
        </p:txBody>
      </p:sp>
    </p:spTree>
    <p:extLst>
      <p:ext uri="{BB962C8B-B14F-4D97-AF65-F5344CB8AC3E}">
        <p14:creationId xmlns:p14="http://schemas.microsoft.com/office/powerpoint/2010/main" val="3494976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097736B5-565D-46F4-B7B2-A4298D806DAB}" type="slidenum">
              <a:rPr lang="en-GB" smtClean="0"/>
              <a:t>29</a:t>
            </a:fld>
            <a:endParaRPr lang="en-GB"/>
          </a:p>
        </p:txBody>
      </p:sp>
    </p:spTree>
    <p:extLst>
      <p:ext uri="{BB962C8B-B14F-4D97-AF65-F5344CB8AC3E}">
        <p14:creationId xmlns:p14="http://schemas.microsoft.com/office/powerpoint/2010/main" val="1384949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Lets see the result for Ascon dataset with 2 bytes</a:t>
            </a:r>
          </a:p>
          <a:p>
            <a:r>
              <a:rPr lang="en-US" altLang="zh-CN" dirty="0"/>
              <a:t>It’s obvious that no method can recover the secret key except for EAI with </a:t>
            </a:r>
            <a:r>
              <a:rPr lang="en-US" altLang="zh-CN" dirty="0" err="1"/>
              <a:t>ge+ntge</a:t>
            </a:r>
            <a:r>
              <a:rPr lang="en-US" altLang="zh-CN" dirty="0"/>
              <a:t>.</a:t>
            </a:r>
            <a:br>
              <a:rPr lang="en-US" altLang="zh-CN" dirty="0"/>
            </a:br>
            <a:r>
              <a:rPr lang="en-US" altLang="zh-CN" dirty="0"/>
              <a:t>And even if CNN and Diverse DNN also cannot recover secret key successfully </a:t>
            </a:r>
            <a:r>
              <a:rPr lang="zh-CN" altLang="en-US" dirty="0"/>
              <a:t>，</a:t>
            </a:r>
            <a:r>
              <a:rPr lang="en-US" altLang="zh-CN" dirty="0"/>
              <a:t>GE is very close to 0.</a:t>
            </a:r>
            <a:br>
              <a:rPr lang="en-US" altLang="zh-CN" dirty="0"/>
            </a:br>
            <a:endParaRPr lang="zh-CN" altLang="en-US" dirty="0"/>
          </a:p>
        </p:txBody>
      </p:sp>
      <p:sp>
        <p:nvSpPr>
          <p:cNvPr id="4" name="Slide Number Placeholder 3"/>
          <p:cNvSpPr>
            <a:spLocks noGrp="1"/>
          </p:cNvSpPr>
          <p:nvPr>
            <p:ph type="sldNum" sz="quarter" idx="5"/>
          </p:nvPr>
        </p:nvSpPr>
        <p:spPr/>
        <p:txBody>
          <a:bodyPr/>
          <a:lstStyle/>
          <a:p>
            <a:fld id="{097736B5-565D-46F4-B7B2-A4298D806DAB}" type="slidenum">
              <a:rPr lang="en-GB" smtClean="0"/>
              <a:t>30</a:t>
            </a:fld>
            <a:endParaRPr lang="en-GB"/>
          </a:p>
        </p:txBody>
      </p:sp>
    </p:spTree>
    <p:extLst>
      <p:ext uri="{BB962C8B-B14F-4D97-AF65-F5344CB8AC3E}">
        <p14:creationId xmlns:p14="http://schemas.microsoft.com/office/powerpoint/2010/main" val="4022121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 only evaluate with identity leakage model for this dataset.</a:t>
            </a:r>
            <a:endParaRPr lang="zh-CN" altLang="en-US" dirty="0"/>
          </a:p>
        </p:txBody>
      </p:sp>
      <p:sp>
        <p:nvSpPr>
          <p:cNvPr id="4" name="Slide Number Placeholder 3"/>
          <p:cNvSpPr>
            <a:spLocks noGrp="1"/>
          </p:cNvSpPr>
          <p:nvPr>
            <p:ph type="sldNum" sz="quarter" idx="5"/>
          </p:nvPr>
        </p:nvSpPr>
        <p:spPr/>
        <p:txBody>
          <a:bodyPr/>
          <a:lstStyle/>
          <a:p>
            <a:fld id="{097736B5-565D-46F4-B7B2-A4298D806DAB}" type="slidenum">
              <a:rPr lang="en-GB" smtClean="0"/>
              <a:t>31</a:t>
            </a:fld>
            <a:endParaRPr lang="en-GB"/>
          </a:p>
        </p:txBody>
      </p:sp>
    </p:spTree>
    <p:extLst>
      <p:ext uri="{BB962C8B-B14F-4D97-AF65-F5344CB8AC3E}">
        <p14:creationId xmlns:p14="http://schemas.microsoft.com/office/powerpoint/2010/main" val="845863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err="1"/>
              <a:t>Finally,I</a:t>
            </a:r>
            <a:r>
              <a:rPr lang="en-US" altLang="zh-CN" dirty="0"/>
              <a:t> will show the result for AES_HD dataset.</a:t>
            </a:r>
            <a:br>
              <a:rPr lang="en-US" altLang="zh-CN" dirty="0"/>
            </a:br>
            <a:r>
              <a:rPr lang="en-US" altLang="zh-CN" dirty="0"/>
              <a:t>The best NTGE is almost half of with 456 attack traces when using diverse DNN compared to the traditional GSM which uses 840 attack traces when using CNN.</a:t>
            </a:r>
          </a:p>
          <a:p>
            <a:r>
              <a:rPr lang="en-US" altLang="zh-CN" dirty="0"/>
              <a:t>These highlight are sufficient to show that  EAI with </a:t>
            </a:r>
            <a:r>
              <a:rPr lang="en-US" altLang="zh-CN" dirty="0" err="1"/>
              <a:t>ge+ntge</a:t>
            </a:r>
            <a:r>
              <a:rPr lang="en-US" altLang="zh-CN" dirty="0"/>
              <a:t> is effective in finding well-performing DNNs.</a:t>
            </a:r>
            <a:endParaRPr lang="zh-CN" altLang="en-US" dirty="0"/>
          </a:p>
        </p:txBody>
      </p:sp>
      <p:sp>
        <p:nvSpPr>
          <p:cNvPr id="4" name="Slide Number Placeholder 3"/>
          <p:cNvSpPr>
            <a:spLocks noGrp="1"/>
          </p:cNvSpPr>
          <p:nvPr>
            <p:ph type="sldNum" sz="quarter" idx="5"/>
          </p:nvPr>
        </p:nvSpPr>
        <p:spPr/>
        <p:txBody>
          <a:bodyPr/>
          <a:lstStyle/>
          <a:p>
            <a:fld id="{097736B5-565D-46F4-B7B2-A4298D806DAB}" type="slidenum">
              <a:rPr lang="en-GB" smtClean="0"/>
              <a:t>32</a:t>
            </a:fld>
            <a:endParaRPr lang="en-GB"/>
          </a:p>
        </p:txBody>
      </p:sp>
    </p:spTree>
    <p:extLst>
      <p:ext uri="{BB962C8B-B14F-4D97-AF65-F5344CB8AC3E}">
        <p14:creationId xmlns:p14="http://schemas.microsoft.com/office/powerpoint/2010/main" val="4182646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Thank you all for your applause</a:t>
            </a:r>
            <a:br>
              <a:rPr lang="en-US" altLang="zh-CN" sz="1800" dirty="0">
                <a:effectLst/>
                <a:latin typeface="等线" panose="02010600030101010101" pitchFamily="2" charset="-122"/>
                <a:cs typeface="Times New Roman" panose="02020603050405020304" pitchFamily="18" charset="0"/>
              </a:rPr>
            </a:br>
            <a:r>
              <a:rPr lang="en-US" altLang="zh-CN" sz="1800" dirty="0">
                <a:effectLst/>
                <a:latin typeface="等线" panose="02010600030101010101" pitchFamily="2" charset="-122"/>
                <a:cs typeface="Times New Roman" panose="02020603050405020304" pitchFamily="18" charset="0"/>
              </a:rPr>
              <a:t>it's my honor to present our innovative methodology called the Evolutionary Avenger Initiative (EAI)</a:t>
            </a:r>
            <a:endParaRPr lang="zh-CN" altLang="en-US" dirty="0"/>
          </a:p>
        </p:txBody>
      </p:sp>
      <p:sp>
        <p:nvSpPr>
          <p:cNvPr id="4" name="Slide Number Placeholder 3"/>
          <p:cNvSpPr>
            <a:spLocks noGrp="1"/>
          </p:cNvSpPr>
          <p:nvPr>
            <p:ph type="sldNum" sz="quarter" idx="5"/>
          </p:nvPr>
        </p:nvSpPr>
        <p:spPr/>
        <p:txBody>
          <a:bodyPr/>
          <a:lstStyle/>
          <a:p>
            <a:fld id="{097736B5-565D-46F4-B7B2-A4298D806DAB}" type="slidenum">
              <a:rPr lang="en-GB" smtClean="0"/>
              <a:t>11</a:t>
            </a:fld>
            <a:endParaRPr lang="en-GB"/>
          </a:p>
        </p:txBody>
      </p:sp>
    </p:spTree>
    <p:extLst>
      <p:ext uri="{BB962C8B-B14F-4D97-AF65-F5344CB8AC3E}">
        <p14:creationId xmlns:p14="http://schemas.microsoft.com/office/powerpoint/2010/main" val="3700808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For this dataset, We also only evaluate with identity leakage model</a:t>
            </a:r>
            <a:endParaRPr lang="zh-CN" altLang="en-US" dirty="0"/>
          </a:p>
        </p:txBody>
      </p:sp>
      <p:sp>
        <p:nvSpPr>
          <p:cNvPr id="4" name="Slide Number Placeholder 3"/>
          <p:cNvSpPr>
            <a:spLocks noGrp="1"/>
          </p:cNvSpPr>
          <p:nvPr>
            <p:ph type="sldNum" sz="quarter" idx="5"/>
          </p:nvPr>
        </p:nvSpPr>
        <p:spPr/>
        <p:txBody>
          <a:bodyPr/>
          <a:lstStyle/>
          <a:p>
            <a:fld id="{097736B5-565D-46F4-B7B2-A4298D806DAB}" type="slidenum">
              <a:rPr lang="en-GB" smtClean="0"/>
              <a:t>33</a:t>
            </a:fld>
            <a:endParaRPr lang="en-GB"/>
          </a:p>
        </p:txBody>
      </p:sp>
    </p:spTree>
    <p:extLst>
      <p:ext uri="{BB962C8B-B14F-4D97-AF65-F5344CB8AC3E}">
        <p14:creationId xmlns:p14="http://schemas.microsoft.com/office/powerpoint/2010/main" val="381829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However, it requires a longer time when executing EAI compared to GSM, as shown in Figure.</a:t>
            </a:r>
          </a:p>
          <a:p>
            <a:r>
              <a:rPr lang="en-SG" altLang="zh-CN" dirty="0"/>
              <a:t>This is a</a:t>
            </a:r>
            <a:r>
              <a:rPr lang="en-US" altLang="zh-CN" dirty="0"/>
              <a:t>s expected since GSM only needs to select the top few models and execute the attack phase, but EAI will need to compute the fitness function for different ensembles over many different generations.</a:t>
            </a:r>
            <a:endParaRPr lang="en-US" dirty="0"/>
          </a:p>
        </p:txBody>
      </p:sp>
      <p:sp>
        <p:nvSpPr>
          <p:cNvPr id="4" name="Slide Number Placeholder 3"/>
          <p:cNvSpPr>
            <a:spLocks noGrp="1"/>
          </p:cNvSpPr>
          <p:nvPr>
            <p:ph type="sldNum" sz="quarter" idx="5"/>
          </p:nvPr>
        </p:nvSpPr>
        <p:spPr/>
        <p:txBody>
          <a:bodyPr/>
          <a:lstStyle/>
          <a:p>
            <a:fld id="{23A920D3-2320-445A-A5D5-FD601C7394FD}" type="slidenum">
              <a:rPr lang="en-SG" smtClean="0"/>
              <a:t>34</a:t>
            </a:fld>
            <a:endParaRPr lang="en-SG"/>
          </a:p>
        </p:txBody>
      </p:sp>
    </p:spTree>
    <p:extLst>
      <p:ext uri="{BB962C8B-B14F-4D97-AF65-F5344CB8AC3E}">
        <p14:creationId xmlns:p14="http://schemas.microsoft.com/office/powerpoint/2010/main" val="2506968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097736B5-565D-46F4-B7B2-A4298D806DAB}" type="slidenum">
              <a:rPr lang="en-GB" smtClean="0"/>
              <a:t>36</a:t>
            </a:fld>
            <a:endParaRPr lang="en-GB"/>
          </a:p>
        </p:txBody>
      </p:sp>
    </p:spTree>
    <p:extLst>
      <p:ext uri="{BB962C8B-B14F-4D97-AF65-F5344CB8AC3E}">
        <p14:creationId xmlns:p14="http://schemas.microsoft.com/office/powerpoint/2010/main" val="2050566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None/>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Our work opens a new direction for using genetic algorithms in side-channel analysis ensemble selection, providing new ideas for building more efficient attacks and more secure systems.</a:t>
            </a:r>
          </a:p>
          <a:p>
            <a:pPr algn="just">
              <a:buNone/>
            </a:pP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Thank you for your listening ! I'm happy to answer any questions.</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Slide Number Placeholder 3"/>
          <p:cNvSpPr>
            <a:spLocks noGrp="1"/>
          </p:cNvSpPr>
          <p:nvPr>
            <p:ph type="sldNum" sz="quarter" idx="5"/>
          </p:nvPr>
        </p:nvSpPr>
        <p:spPr/>
        <p:txBody>
          <a:bodyPr/>
          <a:lstStyle/>
          <a:p>
            <a:fld id="{097736B5-565D-46F4-B7B2-A4298D806DAB}" type="slidenum">
              <a:rPr lang="en-GB" smtClean="0"/>
              <a:t>37</a:t>
            </a:fld>
            <a:endParaRPr lang="en-GB"/>
          </a:p>
        </p:txBody>
      </p:sp>
    </p:spTree>
    <p:extLst>
      <p:ext uri="{BB962C8B-B14F-4D97-AF65-F5344CB8AC3E}">
        <p14:creationId xmlns:p14="http://schemas.microsoft.com/office/powerpoint/2010/main" val="2297685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F84EB-AD1E-ACCD-48FB-450669542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275058-C663-EB34-EE5D-2B3D2F6598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ED9273-D231-765F-A9E3-6F58C00CCB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C3402D-2645-FAA4-C9A9-BB402F69920C}"/>
              </a:ext>
            </a:extLst>
          </p:cNvPr>
          <p:cNvSpPr>
            <a:spLocks noGrp="1"/>
          </p:cNvSpPr>
          <p:nvPr>
            <p:ph type="sldNum" sz="quarter" idx="5"/>
          </p:nvPr>
        </p:nvSpPr>
        <p:spPr/>
        <p:txBody>
          <a:bodyPr/>
          <a:lstStyle/>
          <a:p>
            <a:fld id="{23A920D3-2320-445A-A5D5-FD601C7394FD}" type="slidenum">
              <a:rPr lang="en-SG" smtClean="0"/>
              <a:t>45</a:t>
            </a:fld>
            <a:endParaRPr lang="en-SG"/>
          </a:p>
        </p:txBody>
      </p:sp>
    </p:spTree>
    <p:extLst>
      <p:ext uri="{BB962C8B-B14F-4D97-AF65-F5344CB8AC3E}">
        <p14:creationId xmlns:p14="http://schemas.microsoft.com/office/powerpoint/2010/main" val="133982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Our EAI algorithm, inspired by the Avengers of the Marvel Cinematic Universe, views pre-trained neural networks as "superheroes" with distinct strengths, and automatically assembles the most effective "Avenger Ensemble" to efficiently recover secret keys.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Slide Number Placeholder 3"/>
          <p:cNvSpPr>
            <a:spLocks noGrp="1"/>
          </p:cNvSpPr>
          <p:nvPr>
            <p:ph type="sldNum" sz="quarter" idx="5"/>
          </p:nvPr>
        </p:nvSpPr>
        <p:spPr/>
        <p:txBody>
          <a:bodyPr/>
          <a:lstStyle/>
          <a:p>
            <a:fld id="{097736B5-565D-46F4-B7B2-A4298D806DAB}" type="slidenum">
              <a:rPr lang="en-GB" smtClean="0"/>
              <a:t>12</a:t>
            </a:fld>
            <a:endParaRPr lang="en-GB"/>
          </a:p>
        </p:txBody>
      </p:sp>
    </p:spTree>
    <p:extLst>
      <p:ext uri="{BB962C8B-B14F-4D97-AF65-F5344CB8AC3E}">
        <p14:creationId xmlns:p14="http://schemas.microsoft.com/office/powerpoint/2010/main" val="4127215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097736B5-565D-46F4-B7B2-A4298D806DAB}" type="slidenum">
              <a:rPr lang="en-GB" smtClean="0"/>
              <a:t>14</a:t>
            </a:fld>
            <a:endParaRPr lang="en-GB"/>
          </a:p>
        </p:txBody>
      </p:sp>
    </p:spTree>
    <p:extLst>
      <p:ext uri="{BB962C8B-B14F-4D97-AF65-F5344CB8AC3E}">
        <p14:creationId xmlns:p14="http://schemas.microsoft.com/office/powerpoint/2010/main" val="1092011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We explored two fitness functions,</a:t>
            </a:r>
            <a:endParaRPr lang="en-US" dirty="0"/>
          </a:p>
          <a:p>
            <a:r>
              <a:rPr lang="en-US" dirty="0" err="1"/>
              <a:t>Val_loss</a:t>
            </a:r>
            <a:r>
              <a:rPr lang="en-US" dirty="0"/>
              <a:t> I think everyone should be familiar with this.</a:t>
            </a:r>
          </a:p>
          <a:p>
            <a:r>
              <a:rPr lang="en-US" dirty="0"/>
              <a:t>The second point is precisely what I want to emphasize</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When an ensemble can fully recover the key (GE=0), we directly use NTGE as the fitness value, optimizing for the minimum number of traces needed for a successful attack. When an ensemble cannot fully recover the key, we use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GE+Na+c</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as a penalty term, where Na is the fixed number of attack traces for evaluation, and c is a small positive constant (=100).</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7736B5-565D-46F4-B7B2-A4298D806DAB}" type="slidenum">
              <a:rPr lang="en-GB" smtClean="0"/>
              <a:t>16</a:t>
            </a:fld>
            <a:endParaRPr lang="en-GB"/>
          </a:p>
        </p:txBody>
      </p:sp>
    </p:spTree>
    <p:extLst>
      <p:ext uri="{BB962C8B-B14F-4D97-AF65-F5344CB8AC3E}">
        <p14:creationId xmlns:p14="http://schemas.microsoft.com/office/powerpoint/2010/main" val="3874956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B9F5F-04CB-0798-F351-45AB0415A4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B3B69D-7D32-2120-8AD3-B366CD852D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FA7446-E908-A480-9170-BF13C13396DF}"/>
              </a:ext>
            </a:extLst>
          </p:cNvPr>
          <p:cNvSpPr>
            <a:spLocks noGrp="1"/>
          </p:cNvSpPr>
          <p:nvPr>
            <p:ph type="body" idx="1"/>
          </p:nvPr>
        </p:nvSpPr>
        <p:spPr/>
        <p:txBody>
          <a:bodyPr/>
          <a:lstStyle/>
          <a:p>
            <a:r>
              <a:rPr lang="en-US" dirty="0"/>
              <a:t>Next we should apply the elitism to preserve the ensemble with best fitness score for the next generation</a:t>
            </a:r>
            <a:br>
              <a:rPr lang="en-US" dirty="0"/>
            </a:br>
            <a:r>
              <a:rPr lang="en-US" dirty="0"/>
              <a:t>So now, how should we complete  the other 29 ensembles?</a:t>
            </a:r>
          </a:p>
          <a:p>
            <a:r>
              <a:rPr lang="en-US" dirty="0"/>
              <a:t>It’s through the next </a:t>
            </a:r>
            <a:r>
              <a:rPr lang="en-US" dirty="0" err="1"/>
              <a:t>step:genetic</a:t>
            </a:r>
            <a:r>
              <a:rPr lang="en-US" dirty="0"/>
              <a:t> operation</a:t>
            </a:r>
          </a:p>
        </p:txBody>
      </p:sp>
      <p:sp>
        <p:nvSpPr>
          <p:cNvPr id="4" name="Slide Number Placeholder 3">
            <a:extLst>
              <a:ext uri="{FF2B5EF4-FFF2-40B4-BE49-F238E27FC236}">
                <a16:creationId xmlns:a16="http://schemas.microsoft.com/office/drawing/2014/main" id="{07C1815E-8B8E-4EE0-21E9-0D2ADDDB043C}"/>
              </a:ext>
            </a:extLst>
          </p:cNvPr>
          <p:cNvSpPr>
            <a:spLocks noGrp="1"/>
          </p:cNvSpPr>
          <p:nvPr>
            <p:ph type="sldNum" sz="quarter" idx="5"/>
          </p:nvPr>
        </p:nvSpPr>
        <p:spPr/>
        <p:txBody>
          <a:bodyPr/>
          <a:lstStyle/>
          <a:p>
            <a:fld id="{097736B5-565D-46F4-B7B2-A4298D806DAB}" type="slidenum">
              <a:rPr lang="en-GB" smtClean="0"/>
              <a:t>17</a:t>
            </a:fld>
            <a:endParaRPr lang="en-GB"/>
          </a:p>
        </p:txBody>
      </p:sp>
    </p:spTree>
    <p:extLst>
      <p:ext uri="{BB962C8B-B14F-4D97-AF65-F5344CB8AC3E}">
        <p14:creationId xmlns:p14="http://schemas.microsoft.com/office/powerpoint/2010/main" val="653454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For each tournament, 3 ensembles are randomly selected from the 30 ensembles in the current generation.</a:t>
            </a:r>
            <a:br>
              <a:rPr lang="en-US" altLang="zh-CN" dirty="0"/>
            </a:br>
            <a:r>
              <a:rPr lang="en-US" altLang="zh-CN" dirty="0"/>
              <a:t>Using the fitness value computed before, pick the best-performing ensemble out of the 3 ensembles. </a:t>
            </a:r>
          </a:p>
          <a:p>
            <a:r>
              <a:rPr lang="en-US" altLang="zh-CN" dirty="0"/>
              <a:t>The best ensemble will be regard as parent</a:t>
            </a:r>
            <a:r>
              <a:rPr lang="zh-CN" altLang="en-US" dirty="0"/>
              <a:t>，</a:t>
            </a:r>
            <a:r>
              <a:rPr lang="en-US" altLang="zh-CN" dirty="0"/>
              <a:t>proceed to the next step of genetic operations to supplement the remaining 29 ensembles</a:t>
            </a:r>
            <a:r>
              <a:rPr lang="zh-CN" altLang="en-US" dirty="0"/>
              <a:t> </a:t>
            </a:r>
            <a:r>
              <a:rPr lang="en-US" altLang="zh-CN" dirty="0"/>
              <a:t>for next generation.</a:t>
            </a:r>
            <a:endParaRPr lang="zh-CN" altLang="en-US" dirty="0"/>
          </a:p>
        </p:txBody>
      </p:sp>
      <p:sp>
        <p:nvSpPr>
          <p:cNvPr id="4" name="Slide Number Placeholder 3"/>
          <p:cNvSpPr>
            <a:spLocks noGrp="1"/>
          </p:cNvSpPr>
          <p:nvPr>
            <p:ph type="sldNum" sz="quarter" idx="5"/>
          </p:nvPr>
        </p:nvSpPr>
        <p:spPr/>
        <p:txBody>
          <a:bodyPr/>
          <a:lstStyle/>
          <a:p>
            <a:fld id="{097736B5-565D-46F4-B7B2-A4298D806DAB}" type="slidenum">
              <a:rPr lang="en-GB" smtClean="0"/>
              <a:t>19</a:t>
            </a:fld>
            <a:endParaRPr lang="en-GB"/>
          </a:p>
        </p:txBody>
      </p:sp>
    </p:spTree>
    <p:extLst>
      <p:ext uri="{BB962C8B-B14F-4D97-AF65-F5344CB8AC3E}">
        <p14:creationId xmlns:p14="http://schemas.microsoft.com/office/powerpoint/2010/main" val="2572562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Randomly generate two crossover points c1 and c2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Two offspring are generated by exchanging segments between parents from positions c1 to c2: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This crossover operation allows us to explore potentially better combinations. But  If the generated offspring already exists in the population, the crossover process is repeated to ensure uniqueness.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7736B5-565D-46F4-B7B2-A4298D806DAB}" type="slidenum">
              <a:rPr lang="en-GB" smtClean="0"/>
              <a:t>21</a:t>
            </a:fld>
            <a:endParaRPr lang="en-GB"/>
          </a:p>
        </p:txBody>
      </p:sp>
    </p:spTree>
    <p:extLst>
      <p:ext uri="{BB962C8B-B14F-4D97-AF65-F5344CB8AC3E}">
        <p14:creationId xmlns:p14="http://schemas.microsoft.com/office/powerpoint/2010/main" val="4166939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The mutation operation requires only one parent</a:t>
            </a:r>
          </a:p>
          <a:p>
            <a:r>
              <a:rPr lang="en-US" altLang="zh-CN" sz="1800" dirty="0">
                <a:effectLst/>
                <a:latin typeface="等线" panose="02010600030101010101" pitchFamily="2" charset="-122"/>
                <a:cs typeface="Times New Roman" panose="02020603050405020304" pitchFamily="18" charset="0"/>
              </a:rPr>
              <a:t>The core of mutation is random replacement: we randomly select a position in the parent and replace it with another DNNs from the initialization</a:t>
            </a:r>
            <a:endParaRPr lang="zh-CN" altLang="en-US" dirty="0"/>
          </a:p>
        </p:txBody>
      </p:sp>
      <p:sp>
        <p:nvSpPr>
          <p:cNvPr id="4" name="Slide Number Placeholder 3"/>
          <p:cNvSpPr>
            <a:spLocks noGrp="1"/>
          </p:cNvSpPr>
          <p:nvPr>
            <p:ph type="sldNum" sz="quarter" idx="5"/>
          </p:nvPr>
        </p:nvSpPr>
        <p:spPr/>
        <p:txBody>
          <a:bodyPr/>
          <a:lstStyle/>
          <a:p>
            <a:fld id="{097736B5-565D-46F4-B7B2-A4298D806DAB}" type="slidenum">
              <a:rPr lang="en-GB" smtClean="0"/>
              <a:t>22</a:t>
            </a:fld>
            <a:endParaRPr lang="en-GB"/>
          </a:p>
        </p:txBody>
      </p:sp>
    </p:spTree>
    <p:extLst>
      <p:ext uri="{BB962C8B-B14F-4D97-AF65-F5344CB8AC3E}">
        <p14:creationId xmlns:p14="http://schemas.microsoft.com/office/powerpoint/2010/main" val="3558941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1CC899-6CEC-9548-B06D-7E1EB6F78CA3}"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3792405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1CC899-6CEC-9548-B06D-7E1EB6F78CA3}"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1492943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3305176"/>
            <a:ext cx="8229600" cy="1021556"/>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457200" y="2180035"/>
            <a:ext cx="82296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F1CC899-6CEC-9548-B06D-7E1EB6F78CA3}"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2426584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1CC899-6CEC-9548-B06D-7E1EB6F78CA3}"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1061538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9124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71068"/>
            <a:ext cx="4040188" cy="27213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39124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71068"/>
            <a:ext cx="4041775" cy="27213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F1CC899-6CEC-9548-B06D-7E1EB6F78CA3}" type="datetimeFigureOut">
              <a:rPr lang="en-US" smtClean="0"/>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2983490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1CC899-6CEC-9548-B06D-7E1EB6F78CA3}"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1911849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1CC899-6CEC-9548-B06D-7E1EB6F78CA3}" type="datetimeFigureOut">
              <a:rPr lang="en-US" smtClean="0"/>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3064485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591463"/>
            <a:ext cx="3008313" cy="871538"/>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591464"/>
            <a:ext cx="5111750" cy="40486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593860"/>
            <a:ext cx="3008313" cy="304625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F1CC899-6CEC-9548-B06D-7E1EB6F78CA3}"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4157774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1CC899-6CEC-9548-B06D-7E1EB6F78CA3}"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2072899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22724"/>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416896"/>
            <a:ext cx="8229600" cy="29070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361530"/>
            <a:ext cx="2133600" cy="273844"/>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9F1CC899-6CEC-9548-B06D-7E1EB6F78CA3}" type="datetimeFigureOut">
              <a:rPr lang="en-US" smtClean="0"/>
              <a:pPr/>
              <a:t>3/31/2025</a:t>
            </a:fld>
            <a:endParaRPr lang="en-US" dirty="0"/>
          </a:p>
        </p:txBody>
      </p:sp>
      <p:sp>
        <p:nvSpPr>
          <p:cNvPr id="5" name="Footer Placeholder 4"/>
          <p:cNvSpPr>
            <a:spLocks noGrp="1"/>
          </p:cNvSpPr>
          <p:nvPr>
            <p:ph type="ftr" sz="quarter" idx="3"/>
          </p:nvPr>
        </p:nvSpPr>
        <p:spPr>
          <a:xfrm>
            <a:off x="3124200" y="4361530"/>
            <a:ext cx="2895600" cy="273844"/>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endParaRPr lang="en-US" dirty="0"/>
          </a:p>
        </p:txBody>
      </p:sp>
      <p:sp>
        <p:nvSpPr>
          <p:cNvPr id="6" name="Slide Number Placeholder 5"/>
          <p:cNvSpPr>
            <a:spLocks noGrp="1"/>
          </p:cNvSpPr>
          <p:nvPr>
            <p:ph type="sldNum" sz="quarter" idx="4"/>
          </p:nvPr>
        </p:nvSpPr>
        <p:spPr>
          <a:xfrm>
            <a:off x="6553200" y="4361530"/>
            <a:ext cx="2133600" cy="273844"/>
          </a:xfrm>
          <a:prstGeom prst="rect">
            <a:avLst/>
          </a:prstGeom>
        </p:spPr>
        <p:txBody>
          <a:bodyPr vert="horz" lIns="91440" tIns="45720" rIns="91440" bIns="45720" rtlCol="0" anchor="ctr"/>
          <a:lstStyle>
            <a:lvl1pPr algn="r">
              <a:defRPr sz="1200" baseline="0">
                <a:solidFill>
                  <a:schemeClr val="tx1">
                    <a:tint val="75000"/>
                  </a:schemeClr>
                </a:solidFill>
                <a:latin typeface="Arial"/>
              </a:defRPr>
            </a:lvl1pPr>
          </a:lstStyle>
          <a:p>
            <a:fld id="{8E6562B1-0B0F-0246-9532-09536BC2AE59}" type="slidenum">
              <a:rPr lang="en-US" smtClean="0"/>
              <a:pPr/>
              <a:t>‹#›</a:t>
            </a:fld>
            <a:endParaRPr lang="en-US" dirty="0"/>
          </a:p>
        </p:txBody>
      </p:sp>
      <p:pic>
        <p:nvPicPr>
          <p:cNvPr id="7" name="Picture 6"/>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0" y="4872191"/>
            <a:ext cx="9144000" cy="286893"/>
          </a:xfrm>
          <a:prstGeom prst="rect">
            <a:avLst/>
          </a:prstGeom>
        </p:spPr>
      </p:pic>
    </p:spTree>
    <p:extLst>
      <p:ext uri="{BB962C8B-B14F-4D97-AF65-F5344CB8AC3E}">
        <p14:creationId xmlns:p14="http://schemas.microsoft.com/office/powerpoint/2010/main" val="671930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uruloki.org/felipeblog/tag/the-avengers/page/8"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46586/TCHES.V2021.I3.60-96,https:/doi.org/10.46586/tches.v2021.i3.60-96" TargetMode="External"/><Relationship Id="rId2" Type="http://schemas.openxmlformats.org/officeDocument/2006/relationships/hyperlink" Target="https://doi.org/10.13154/TCHES.V2020.I4.337-364,https:/doi.org/10.13154/tches.v2020.i4.337-364" TargetMode="External"/><Relationship Id="rId1" Type="http://schemas.openxmlformats.org/officeDocument/2006/relationships/slideLayout" Target="../slideLayouts/slideLayout2.xml"/><Relationship Id="rId4" Type="http://schemas.openxmlformats.org/officeDocument/2006/relationships/hyperlink" Target="https://doi.org/10.1007/s42979-021-00755-w"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B559D12-4588-4F6D-94CB-D71FCC939903}"/>
              </a:ext>
            </a:extLst>
          </p:cNvPr>
          <p:cNvSpPr txBox="1">
            <a:spLocks/>
          </p:cNvSpPr>
          <p:nvPr/>
        </p:nvSpPr>
        <p:spPr>
          <a:xfrm>
            <a:off x="368304" y="1488224"/>
            <a:ext cx="3961650" cy="1083526"/>
          </a:xfrm>
          <a:prstGeom prst="rect">
            <a:avLst/>
          </a:prstGeom>
        </p:spPr>
        <p:txBody>
          <a:bodyPr vert="horz" lIns="91440" tIns="45720" rIns="91440" bIns="45720" rtlCol="0" anchor="ctr">
            <a:normAutofit fontScale="62500" lnSpcReduction="20000"/>
          </a:bodyPr>
          <a:lstStyle>
            <a:lvl1pPr algn="l" defTabSz="457200" rtl="0" eaLnBrk="1" latinLnBrk="0" hangingPunct="1">
              <a:spcBef>
                <a:spcPct val="0"/>
              </a:spcBef>
              <a:buNone/>
              <a:defRPr sz="4400" kern="1200">
                <a:solidFill>
                  <a:schemeClr val="tx1"/>
                </a:solidFill>
                <a:latin typeface="Arial"/>
                <a:ea typeface="+mj-ea"/>
                <a:cs typeface="+mj-cs"/>
              </a:defRPr>
            </a:lvl1pPr>
          </a:lstStyle>
          <a:p>
            <a:r>
              <a:rPr lang="en-US" sz="3000" b="1" dirty="0">
                <a:solidFill>
                  <a:schemeClr val="bg1"/>
                </a:solidFill>
                <a:cs typeface="Arial"/>
              </a:rPr>
              <a:t>Avenger Ensemble: Genetic Algorithm-Driven Ensemble Selection for Deep Learning-based Side-Channel Analysis</a:t>
            </a:r>
          </a:p>
        </p:txBody>
      </p:sp>
      <p:sp>
        <p:nvSpPr>
          <p:cNvPr id="10" name="Subtitle 2">
            <a:extLst>
              <a:ext uri="{FF2B5EF4-FFF2-40B4-BE49-F238E27FC236}">
                <a16:creationId xmlns:a16="http://schemas.microsoft.com/office/drawing/2014/main" id="{F415F8D9-BEAA-4405-8031-8299827D705C}"/>
              </a:ext>
            </a:extLst>
          </p:cNvPr>
          <p:cNvSpPr txBox="1">
            <a:spLocks/>
          </p:cNvSpPr>
          <p:nvPr/>
        </p:nvSpPr>
        <p:spPr>
          <a:xfrm>
            <a:off x="376093" y="3351771"/>
            <a:ext cx="5008720" cy="126529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i="1" dirty="0">
                <a:solidFill>
                  <a:srgbClr val="FFFFFF"/>
                </a:solidFill>
                <a:cs typeface="Arial"/>
              </a:rPr>
              <a:t>Zhao </a:t>
            </a:r>
            <a:r>
              <a:rPr lang="en-US" sz="1500" i="1" dirty="0" err="1">
                <a:solidFill>
                  <a:srgbClr val="FFFFFF"/>
                </a:solidFill>
                <a:cs typeface="Arial"/>
              </a:rPr>
              <a:t>Minghui</a:t>
            </a:r>
            <a:r>
              <a:rPr lang="en-US" sz="1500" i="1" dirty="0">
                <a:solidFill>
                  <a:srgbClr val="FFFFFF"/>
                </a:solidFill>
                <a:cs typeface="Arial"/>
              </a:rPr>
              <a:t> and Trevor Yap</a:t>
            </a:r>
          </a:p>
          <a:p>
            <a:pPr algn="l"/>
            <a:r>
              <a:rPr lang="en-US" sz="1500" i="1" dirty="0">
                <a:solidFill>
                  <a:srgbClr val="FFFFFF"/>
                </a:solidFill>
                <a:cs typeface="Arial"/>
              </a:rPr>
              <a:t>2</a:t>
            </a:r>
            <a:r>
              <a:rPr lang="en-US" sz="1500" i="1" baseline="30000" dirty="0">
                <a:solidFill>
                  <a:srgbClr val="FFFFFF"/>
                </a:solidFill>
                <a:cs typeface="Arial"/>
              </a:rPr>
              <a:t>nd</a:t>
            </a:r>
            <a:r>
              <a:rPr lang="en-US" sz="1500" i="1" dirty="0">
                <a:solidFill>
                  <a:srgbClr val="FFFFFF"/>
                </a:solidFill>
                <a:cs typeface="Arial"/>
              </a:rPr>
              <a:t> April 2025</a:t>
            </a:r>
          </a:p>
        </p:txBody>
      </p:sp>
    </p:spTree>
    <p:extLst>
      <p:ext uri="{BB962C8B-B14F-4D97-AF65-F5344CB8AC3E}">
        <p14:creationId xmlns:p14="http://schemas.microsoft.com/office/powerpoint/2010/main" val="1905829328"/>
      </p:ext>
    </p:extLst>
  </p:cSld>
  <p:clrMapOvr>
    <a:masterClrMapping/>
  </p:clrMapOvr>
  <mc:AlternateContent xmlns:mc="http://schemas.openxmlformats.org/markup-compatibility/2006" xmlns:p14="http://schemas.microsoft.com/office/powerpoint/2010/main">
    <mc:Choice Requires="p14">
      <p:transition spd="slow" p14:dur="2000" advTm="6480"/>
    </mc:Choice>
    <mc:Fallback xmlns="">
      <p:transition spd="slow" advTm="648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850B64-0CC9-E0E5-3205-41905A9170EF}"/>
              </a:ext>
            </a:extLst>
          </p:cNvPr>
          <p:cNvSpPr>
            <a:spLocks noGrp="1"/>
          </p:cNvSpPr>
          <p:nvPr>
            <p:ph idx="1"/>
          </p:nvPr>
        </p:nvSpPr>
        <p:spPr>
          <a:xfrm>
            <a:off x="401444" y="2890285"/>
            <a:ext cx="8229600" cy="1260000"/>
          </a:xfrm>
          <a:prstGeom prst="roundRect">
            <a:avLst/>
          </a:prstGeom>
          <a:ln w="57150"/>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marL="0" indent="0" algn="ctr">
              <a:buNone/>
            </a:pPr>
            <a:r>
              <a:rPr lang="en-US" dirty="0"/>
              <a:t>Can we develop a methodology to</a:t>
            </a:r>
            <a:r>
              <a:rPr lang="en-US" b="1" dirty="0"/>
              <a:t> </a:t>
            </a:r>
            <a:r>
              <a:rPr lang="en-US" b="1" dirty="0">
                <a:solidFill>
                  <a:schemeClr val="accent1"/>
                </a:solidFill>
              </a:rPr>
              <a:t>efficiently select neural networks for ensembles </a:t>
            </a:r>
            <a:r>
              <a:rPr lang="en-US" dirty="0"/>
              <a:t>that outperform the traditional GSM?</a:t>
            </a:r>
          </a:p>
        </p:txBody>
      </p:sp>
      <p:sp>
        <p:nvSpPr>
          <p:cNvPr id="5" name="TextBox 4">
            <a:extLst>
              <a:ext uri="{FF2B5EF4-FFF2-40B4-BE49-F238E27FC236}">
                <a16:creationId xmlns:a16="http://schemas.microsoft.com/office/drawing/2014/main" id="{334C8314-EFE2-14F1-85D4-A42630CAB2A5}"/>
              </a:ext>
            </a:extLst>
          </p:cNvPr>
          <p:cNvSpPr txBox="1"/>
          <p:nvPr/>
        </p:nvSpPr>
        <p:spPr>
          <a:xfrm>
            <a:off x="446049" y="982677"/>
            <a:ext cx="8173844" cy="1477328"/>
          </a:xfrm>
          <a:prstGeom prst="rect">
            <a:avLst/>
          </a:prstGeom>
          <a:noFill/>
        </p:spPr>
        <p:txBody>
          <a:bodyPr wrap="square">
            <a:spAutoFit/>
          </a:bodyPr>
          <a:lstStyle/>
          <a:p>
            <a:pPr marL="285750" indent="-285750">
              <a:buFont typeface="Arial" panose="020B0604020202020204" pitchFamily="34" charset="0"/>
              <a:buChar char="•"/>
            </a:pPr>
            <a:r>
              <a:rPr lang="en-US" dirty="0"/>
              <a:t>DNNs of </a:t>
            </a:r>
            <a:r>
              <a:rPr lang="en-US" dirty="0">
                <a:solidFill>
                  <a:srgbClr val="FF0000"/>
                </a:solidFill>
              </a:rPr>
              <a:t>varying hyperparameters </a:t>
            </a:r>
            <a:r>
              <a:rPr lang="en-US" dirty="0"/>
              <a:t>can </a:t>
            </a:r>
            <a:r>
              <a:rPr lang="en-US" dirty="0">
                <a:solidFill>
                  <a:srgbClr val="FF0000"/>
                </a:solidFill>
              </a:rPr>
              <a:t>extract different information </a:t>
            </a:r>
            <a:r>
              <a:rPr lang="en-US" dirty="0"/>
              <a:t>from identical traces, yielding improved performance when combined together as an ensemble.</a:t>
            </a:r>
          </a:p>
          <a:p>
            <a:endParaRPr lang="en-US" dirty="0"/>
          </a:p>
          <a:p>
            <a:pPr marL="285750" indent="-285750">
              <a:buFont typeface="Arial" panose="020B0604020202020204" pitchFamily="34" charset="0"/>
              <a:buChar char="•"/>
            </a:pPr>
            <a:r>
              <a:rPr lang="en-US" dirty="0"/>
              <a:t>Most of the works in DLSCA create an ensemble </a:t>
            </a:r>
            <a:r>
              <a:rPr lang="en-US" dirty="0">
                <a:solidFill>
                  <a:srgbClr val="00B050"/>
                </a:solidFill>
              </a:rPr>
              <a:t>by greedily selecting the top few best-performing DNNs,</a:t>
            </a:r>
            <a:r>
              <a:rPr lang="en-US" dirty="0"/>
              <a:t> herein referred to as the </a:t>
            </a:r>
            <a:r>
              <a:rPr lang="en-US" dirty="0">
                <a:solidFill>
                  <a:srgbClr val="00B050"/>
                </a:solidFill>
              </a:rPr>
              <a:t>Greedily-Selected Method (GSM)</a:t>
            </a:r>
            <a:r>
              <a:rPr lang="en-US" dirty="0"/>
              <a:t>.</a:t>
            </a:r>
          </a:p>
        </p:txBody>
      </p:sp>
      <p:sp>
        <p:nvSpPr>
          <p:cNvPr id="6" name="Title 1">
            <a:extLst>
              <a:ext uri="{FF2B5EF4-FFF2-40B4-BE49-F238E27FC236}">
                <a16:creationId xmlns:a16="http://schemas.microsoft.com/office/drawing/2014/main" id="{B1C0B61F-F2B8-502C-EA8F-000230E8DB30}"/>
              </a:ext>
            </a:extLst>
          </p:cNvPr>
          <p:cNvSpPr>
            <a:spLocks noGrp="1"/>
          </p:cNvSpPr>
          <p:nvPr>
            <p:ph type="title"/>
          </p:nvPr>
        </p:nvSpPr>
        <p:spPr>
          <a:xfrm>
            <a:off x="197069" y="99531"/>
            <a:ext cx="3058510" cy="857250"/>
          </a:xfrm>
        </p:spPr>
        <p:txBody>
          <a:bodyPr>
            <a:normAutofit/>
          </a:bodyPr>
          <a:lstStyle/>
          <a:p>
            <a:r>
              <a:rPr lang="en-US" sz="3200" dirty="0"/>
              <a:t>Motivation</a:t>
            </a:r>
          </a:p>
        </p:txBody>
      </p:sp>
    </p:spTree>
    <p:extLst>
      <p:ext uri="{BB962C8B-B14F-4D97-AF65-F5344CB8AC3E}">
        <p14:creationId xmlns:p14="http://schemas.microsoft.com/office/powerpoint/2010/main" val="1446777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A38E3-A445-42E1-0C3B-1C4461751D2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4FC500A-6CBE-3037-192A-036910D0E463}"/>
              </a:ext>
            </a:extLst>
          </p:cNvPr>
          <p:cNvSpPr/>
          <p:nvPr/>
        </p:nvSpPr>
        <p:spPr>
          <a:xfrm>
            <a:off x="392047" y="640101"/>
            <a:ext cx="7734826" cy="4051558"/>
          </a:xfrm>
          <a:prstGeom prst="rect">
            <a:avLst/>
          </a:prstGeom>
        </p:spPr>
        <p:txBody>
          <a:bodyPr wrap="square">
            <a:spAutoFit/>
          </a:bodyPr>
          <a:lstStyle/>
          <a:p>
            <a:pPr marL="285743" indent="-285743">
              <a:lnSpc>
                <a:spcPct val="200000"/>
              </a:lnSpc>
              <a:buFont typeface="Wingdings" pitchFamily="2" charset="2"/>
              <a:buChar char="q"/>
            </a:pPr>
            <a:r>
              <a:rPr lang="en-IN" sz="2400" b="1" dirty="0">
                <a:solidFill>
                  <a:schemeClr val="bg1">
                    <a:lumMod val="75000"/>
                  </a:schemeClr>
                </a:solidFill>
              </a:rPr>
              <a:t>Introduction</a:t>
            </a:r>
          </a:p>
          <a:p>
            <a:pPr marL="285743" indent="-285743">
              <a:lnSpc>
                <a:spcPct val="200000"/>
              </a:lnSpc>
              <a:buFont typeface="Wingdings" pitchFamily="2" charset="2"/>
              <a:buChar char="q"/>
            </a:pPr>
            <a:r>
              <a:rPr lang="en-IN" sz="2400" b="1" dirty="0"/>
              <a:t>Evolutionary Avengers Initiative (EAI)</a:t>
            </a:r>
          </a:p>
          <a:p>
            <a:pPr marL="742943" lvl="1" indent="-285743">
              <a:buFont typeface="Wingdings" pitchFamily="2" charset="2"/>
              <a:buChar char="q"/>
            </a:pPr>
            <a:r>
              <a:rPr lang="en-IN" sz="2400" b="1" dirty="0">
                <a:solidFill>
                  <a:schemeClr val="bg1">
                    <a:lumMod val="75000"/>
                  </a:schemeClr>
                </a:solidFill>
              </a:rPr>
              <a:t>Initialization</a:t>
            </a:r>
          </a:p>
          <a:p>
            <a:pPr marL="742943" lvl="1" indent="-285743">
              <a:buFont typeface="Wingdings" pitchFamily="2" charset="2"/>
              <a:buChar char="q"/>
            </a:pPr>
            <a:r>
              <a:rPr lang="en-IN" sz="2400" b="1" dirty="0">
                <a:solidFill>
                  <a:schemeClr val="bg1">
                    <a:lumMod val="75000"/>
                  </a:schemeClr>
                </a:solidFill>
              </a:rPr>
              <a:t>Evaluation &amp; Elitism</a:t>
            </a:r>
          </a:p>
          <a:p>
            <a:pPr marL="742943" lvl="1" indent="-285743">
              <a:buFont typeface="Wingdings" pitchFamily="2" charset="2"/>
              <a:buChar char="q"/>
            </a:pPr>
            <a:r>
              <a:rPr lang="en-IN" sz="2400" b="1" dirty="0">
                <a:solidFill>
                  <a:schemeClr val="bg1">
                    <a:lumMod val="75000"/>
                  </a:schemeClr>
                </a:solidFill>
              </a:rPr>
              <a:t>Genetic Operations</a:t>
            </a:r>
          </a:p>
          <a:p>
            <a:pPr marL="285743" indent="-285743">
              <a:lnSpc>
                <a:spcPct val="200000"/>
              </a:lnSpc>
              <a:buFont typeface="Wingdings" pitchFamily="2" charset="2"/>
              <a:buChar char="q"/>
            </a:pPr>
            <a:r>
              <a:rPr lang="en-IN" sz="2400" b="1" dirty="0">
                <a:solidFill>
                  <a:schemeClr val="bg1">
                    <a:lumMod val="75000"/>
                  </a:schemeClr>
                </a:solidFill>
              </a:rPr>
              <a:t>Experiments</a:t>
            </a:r>
          </a:p>
          <a:p>
            <a:pPr marL="285743" indent="-285743">
              <a:lnSpc>
                <a:spcPct val="200000"/>
              </a:lnSpc>
              <a:buFont typeface="Wingdings" pitchFamily="2" charset="2"/>
              <a:buChar char="q"/>
            </a:pPr>
            <a:r>
              <a:rPr lang="en-IN" sz="2400" b="1" dirty="0">
                <a:solidFill>
                  <a:schemeClr val="bg1">
                    <a:lumMod val="75000"/>
                  </a:schemeClr>
                </a:solidFill>
              </a:rPr>
              <a:t>Future Work</a:t>
            </a:r>
          </a:p>
        </p:txBody>
      </p:sp>
      <p:sp>
        <p:nvSpPr>
          <p:cNvPr id="6" name="Title 3">
            <a:extLst>
              <a:ext uri="{FF2B5EF4-FFF2-40B4-BE49-F238E27FC236}">
                <a16:creationId xmlns:a16="http://schemas.microsoft.com/office/drawing/2014/main" id="{8F39694B-4DBE-46A6-5379-BFC70B57A1F9}"/>
              </a:ext>
            </a:extLst>
          </p:cNvPr>
          <p:cNvSpPr txBox="1">
            <a:spLocks/>
          </p:cNvSpPr>
          <p:nvPr/>
        </p:nvSpPr>
        <p:spPr>
          <a:xfrm>
            <a:off x="318187" y="156390"/>
            <a:ext cx="8686800" cy="702860"/>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bg1"/>
                </a:solidFill>
                <a:latin typeface="Arial"/>
                <a:ea typeface="+mj-ea"/>
                <a:cs typeface="+mj-cs"/>
              </a:defRPr>
            </a:lvl1pPr>
          </a:lstStyle>
          <a:p>
            <a:r>
              <a:rPr lang="en-US" sz="3200">
                <a:solidFill>
                  <a:schemeClr val="tx2"/>
                </a:solidFill>
                <a:latin typeface="+mn-lt"/>
              </a:rPr>
              <a:t>Outline</a:t>
            </a:r>
          </a:p>
        </p:txBody>
      </p:sp>
    </p:spTree>
    <p:extLst>
      <p:ext uri="{BB962C8B-B14F-4D97-AF65-F5344CB8AC3E}">
        <p14:creationId xmlns:p14="http://schemas.microsoft.com/office/powerpoint/2010/main" val="3265634986"/>
      </p:ext>
    </p:extLst>
  </p:cSld>
  <p:clrMapOvr>
    <a:masterClrMapping/>
  </p:clrMapOvr>
  <mc:AlternateContent xmlns:mc="http://schemas.openxmlformats.org/markup-compatibility/2006" xmlns:p14="http://schemas.microsoft.com/office/powerpoint/2010/main">
    <mc:Choice Requires="p14">
      <p:transition spd="slow" p14:dur="2000" advTm="41176"/>
    </mc:Choice>
    <mc:Fallback xmlns="">
      <p:transition spd="slow" advTm="4117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98CE-795B-90EF-86C4-2A6C889113BC}"/>
              </a:ext>
            </a:extLst>
          </p:cNvPr>
          <p:cNvSpPr>
            <a:spLocks noGrp="1"/>
          </p:cNvSpPr>
          <p:nvPr>
            <p:ph type="title"/>
          </p:nvPr>
        </p:nvSpPr>
        <p:spPr>
          <a:xfrm>
            <a:off x="532015" y="73590"/>
            <a:ext cx="8229600" cy="857250"/>
          </a:xfrm>
        </p:spPr>
        <p:txBody>
          <a:bodyPr/>
          <a:lstStyle/>
          <a:p>
            <a:pPr algn="ctr"/>
            <a:r>
              <a:rPr lang="en-US" dirty="0"/>
              <a:t>Avenger Ensemble!</a:t>
            </a:r>
          </a:p>
        </p:txBody>
      </p:sp>
      <p:pic>
        <p:nvPicPr>
          <p:cNvPr id="8" name="Picture 7" descr="A group of people in superhero clothing&#10;&#10;AI-generated content may be incorrect.">
            <a:extLst>
              <a:ext uri="{FF2B5EF4-FFF2-40B4-BE49-F238E27FC236}">
                <a16:creationId xmlns:a16="http://schemas.microsoft.com/office/drawing/2014/main" id="{FC4E3862-3202-0FC2-8337-B6EF823F228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210070" y="1047238"/>
            <a:ext cx="4873490" cy="3630750"/>
          </a:xfrm>
          <a:prstGeom prst="rect">
            <a:avLst/>
          </a:prstGeom>
        </p:spPr>
      </p:pic>
      <p:sp>
        <p:nvSpPr>
          <p:cNvPr id="9" name="TextBox 8">
            <a:extLst>
              <a:ext uri="{FF2B5EF4-FFF2-40B4-BE49-F238E27FC236}">
                <a16:creationId xmlns:a16="http://schemas.microsoft.com/office/drawing/2014/main" id="{D6AFF075-5AD6-35C3-310E-D4652310F2B0}"/>
              </a:ext>
            </a:extLst>
          </p:cNvPr>
          <p:cNvSpPr txBox="1"/>
          <p:nvPr/>
        </p:nvSpPr>
        <p:spPr>
          <a:xfrm>
            <a:off x="1119987" y="5228930"/>
            <a:ext cx="4873490" cy="230832"/>
          </a:xfrm>
          <a:prstGeom prst="rect">
            <a:avLst/>
          </a:prstGeom>
          <a:noFill/>
        </p:spPr>
        <p:txBody>
          <a:bodyPr wrap="square" rtlCol="0">
            <a:spAutoFit/>
          </a:bodyPr>
          <a:lstStyle/>
          <a:p>
            <a:r>
              <a:rPr lang="en-US" sz="900">
                <a:hlinkClick r:id="rId4" tooltip="https://www.uruloki.org/felipeblog/tag/the-avengers/page/8"/>
              </a:rPr>
              <a:t>This Photo</a:t>
            </a:r>
            <a:r>
              <a:rPr lang="en-US" sz="900"/>
              <a:t> by Unknown Author is licensed under </a:t>
            </a:r>
            <a:r>
              <a:rPr lang="en-US" sz="900">
                <a:hlinkClick r:id="rId5" tooltip="https://creativecommons.org/licenses/by-nc-nd/3.0/"/>
              </a:rPr>
              <a:t>CC BY-NC-ND</a:t>
            </a:r>
            <a:endParaRPr lang="en-US" sz="900"/>
          </a:p>
        </p:txBody>
      </p:sp>
    </p:spTree>
    <p:extLst>
      <p:ext uri="{BB962C8B-B14F-4D97-AF65-F5344CB8AC3E}">
        <p14:creationId xmlns:p14="http://schemas.microsoft.com/office/powerpoint/2010/main" val="146249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0E27A-725F-0DD4-F021-26371B7364F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7F9766F-0045-0CE3-1428-B0A5731D5ABA}"/>
              </a:ext>
            </a:extLst>
          </p:cNvPr>
          <p:cNvSpPr/>
          <p:nvPr/>
        </p:nvSpPr>
        <p:spPr>
          <a:xfrm>
            <a:off x="392047" y="640101"/>
            <a:ext cx="7734826" cy="4790222"/>
          </a:xfrm>
          <a:prstGeom prst="rect">
            <a:avLst/>
          </a:prstGeom>
        </p:spPr>
        <p:txBody>
          <a:bodyPr wrap="square">
            <a:spAutoFit/>
          </a:bodyPr>
          <a:lstStyle/>
          <a:p>
            <a:pPr marL="285743" indent="-285743">
              <a:lnSpc>
                <a:spcPct val="200000"/>
              </a:lnSpc>
              <a:buFont typeface="Wingdings" pitchFamily="2" charset="2"/>
              <a:buChar char="q"/>
            </a:pPr>
            <a:r>
              <a:rPr lang="en-IN" sz="2400" b="1" dirty="0">
                <a:solidFill>
                  <a:schemeClr val="bg1">
                    <a:lumMod val="75000"/>
                  </a:schemeClr>
                </a:solidFill>
              </a:rPr>
              <a:t>Introduction</a:t>
            </a:r>
          </a:p>
          <a:p>
            <a:pPr marL="285743" indent="-285743">
              <a:lnSpc>
                <a:spcPct val="200000"/>
              </a:lnSpc>
              <a:buFont typeface="Wingdings" pitchFamily="2" charset="2"/>
              <a:buChar char="q"/>
            </a:pPr>
            <a:r>
              <a:rPr lang="en-IN" sz="2400" b="1" dirty="0"/>
              <a:t>Evolutionary Avengers Initiative (EAI)</a:t>
            </a:r>
          </a:p>
          <a:p>
            <a:pPr marL="742943" lvl="1" indent="-285743">
              <a:buFont typeface="Wingdings" pitchFamily="2" charset="2"/>
              <a:buChar char="q"/>
            </a:pPr>
            <a:r>
              <a:rPr lang="en-IN" sz="2400" b="1" dirty="0"/>
              <a:t>Initialization</a:t>
            </a:r>
          </a:p>
          <a:p>
            <a:pPr marL="742943" lvl="1" indent="-285743">
              <a:buFont typeface="Wingdings" pitchFamily="2" charset="2"/>
              <a:buChar char="q"/>
            </a:pPr>
            <a:r>
              <a:rPr lang="en-IN" sz="2400" b="1" dirty="0">
                <a:solidFill>
                  <a:schemeClr val="bg1">
                    <a:lumMod val="75000"/>
                  </a:schemeClr>
                </a:solidFill>
              </a:rPr>
              <a:t>Evaluation &amp; Elitism</a:t>
            </a:r>
          </a:p>
          <a:p>
            <a:pPr marL="742943" lvl="1" indent="-285743">
              <a:buFont typeface="Wingdings" pitchFamily="2" charset="2"/>
              <a:buChar char="q"/>
            </a:pPr>
            <a:r>
              <a:rPr lang="en-IN" sz="2400" b="1" dirty="0">
                <a:solidFill>
                  <a:schemeClr val="bg1">
                    <a:lumMod val="75000"/>
                  </a:schemeClr>
                </a:solidFill>
              </a:rPr>
              <a:t>Genetic Operations</a:t>
            </a:r>
          </a:p>
          <a:p>
            <a:pPr marL="285743" indent="-285743">
              <a:lnSpc>
                <a:spcPct val="200000"/>
              </a:lnSpc>
              <a:buFont typeface="Wingdings" pitchFamily="2" charset="2"/>
              <a:buChar char="q"/>
            </a:pPr>
            <a:r>
              <a:rPr lang="en-IN" sz="2400" b="1" dirty="0">
                <a:solidFill>
                  <a:schemeClr val="bg1">
                    <a:lumMod val="75000"/>
                  </a:schemeClr>
                </a:solidFill>
              </a:rPr>
              <a:t>Experiments</a:t>
            </a:r>
          </a:p>
          <a:p>
            <a:pPr marL="285743" indent="-285743">
              <a:lnSpc>
                <a:spcPct val="200000"/>
              </a:lnSpc>
              <a:buFont typeface="Wingdings" pitchFamily="2" charset="2"/>
              <a:buChar char="q"/>
            </a:pPr>
            <a:r>
              <a:rPr lang="en-IN" sz="2400" b="1" dirty="0">
                <a:solidFill>
                  <a:schemeClr val="bg1">
                    <a:lumMod val="75000"/>
                  </a:schemeClr>
                </a:solidFill>
              </a:rPr>
              <a:t>Future Work</a:t>
            </a:r>
          </a:p>
          <a:p>
            <a:pPr marL="285743" indent="-285743">
              <a:lnSpc>
                <a:spcPct val="200000"/>
              </a:lnSpc>
              <a:buFont typeface="Wingdings" pitchFamily="2" charset="2"/>
              <a:buChar char="q"/>
            </a:pPr>
            <a:endParaRPr lang="en-IN" sz="2400" b="1" dirty="0">
              <a:solidFill>
                <a:schemeClr val="bg1">
                  <a:lumMod val="75000"/>
                </a:schemeClr>
              </a:solidFill>
            </a:endParaRPr>
          </a:p>
        </p:txBody>
      </p:sp>
      <p:sp>
        <p:nvSpPr>
          <p:cNvPr id="6" name="Title 3">
            <a:extLst>
              <a:ext uri="{FF2B5EF4-FFF2-40B4-BE49-F238E27FC236}">
                <a16:creationId xmlns:a16="http://schemas.microsoft.com/office/drawing/2014/main" id="{A3440C19-BF52-CBF7-6039-26F0493874EA}"/>
              </a:ext>
            </a:extLst>
          </p:cNvPr>
          <p:cNvSpPr txBox="1">
            <a:spLocks/>
          </p:cNvSpPr>
          <p:nvPr/>
        </p:nvSpPr>
        <p:spPr>
          <a:xfrm>
            <a:off x="318187" y="156390"/>
            <a:ext cx="8686800" cy="702860"/>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bg1"/>
                </a:solidFill>
                <a:latin typeface="Arial"/>
                <a:ea typeface="+mj-ea"/>
                <a:cs typeface="+mj-cs"/>
              </a:defRPr>
            </a:lvl1pPr>
          </a:lstStyle>
          <a:p>
            <a:r>
              <a:rPr lang="en-US" sz="3200">
                <a:solidFill>
                  <a:schemeClr val="tx2"/>
                </a:solidFill>
                <a:latin typeface="+mn-lt"/>
              </a:rPr>
              <a:t>Outline</a:t>
            </a:r>
          </a:p>
        </p:txBody>
      </p:sp>
    </p:spTree>
    <p:extLst>
      <p:ext uri="{BB962C8B-B14F-4D97-AF65-F5344CB8AC3E}">
        <p14:creationId xmlns:p14="http://schemas.microsoft.com/office/powerpoint/2010/main" val="3826209045"/>
      </p:ext>
    </p:extLst>
  </p:cSld>
  <p:clrMapOvr>
    <a:masterClrMapping/>
  </p:clrMapOvr>
  <mc:AlternateContent xmlns:mc="http://schemas.openxmlformats.org/markup-compatibility/2006" xmlns:p14="http://schemas.microsoft.com/office/powerpoint/2010/main">
    <mc:Choice Requires="p14">
      <p:transition spd="slow" p14:dur="2000" advTm="41176"/>
    </mc:Choice>
    <mc:Fallback xmlns="">
      <p:transition spd="slow" advTm="4117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DA5493E-8CC4-3F46-A7D8-1EA351119F18}"/>
              </a:ext>
            </a:extLst>
          </p:cNvPr>
          <p:cNvGraphicFramePr>
            <a:graphicFrameLocks/>
          </p:cNvGraphicFramePr>
          <p:nvPr>
            <p:extLst>
              <p:ext uri="{D42A27DB-BD31-4B8C-83A1-F6EECF244321}">
                <p14:modId xmlns:p14="http://schemas.microsoft.com/office/powerpoint/2010/main" val="2702534418"/>
              </p:ext>
            </p:extLst>
          </p:nvPr>
        </p:nvGraphicFramePr>
        <p:xfrm>
          <a:off x="1712000" y="635949"/>
          <a:ext cx="3608150" cy="3512101"/>
        </p:xfrm>
        <a:graphic>
          <a:graphicData uri="http://schemas.openxmlformats.org/drawingml/2006/table">
            <a:tbl>
              <a:tblPr>
                <a:tableStyleId>{5C22544A-7EE6-4342-B048-85BDC9FD1C3A}</a:tableStyleId>
              </a:tblPr>
              <a:tblGrid>
                <a:gridCol w="360815">
                  <a:extLst>
                    <a:ext uri="{9D8B030D-6E8A-4147-A177-3AD203B41FA5}">
                      <a16:colId xmlns:a16="http://schemas.microsoft.com/office/drawing/2014/main" val="4252575255"/>
                    </a:ext>
                  </a:extLst>
                </a:gridCol>
                <a:gridCol w="360815">
                  <a:extLst>
                    <a:ext uri="{9D8B030D-6E8A-4147-A177-3AD203B41FA5}">
                      <a16:colId xmlns:a16="http://schemas.microsoft.com/office/drawing/2014/main" val="3486111306"/>
                    </a:ext>
                  </a:extLst>
                </a:gridCol>
                <a:gridCol w="360815">
                  <a:extLst>
                    <a:ext uri="{9D8B030D-6E8A-4147-A177-3AD203B41FA5}">
                      <a16:colId xmlns:a16="http://schemas.microsoft.com/office/drawing/2014/main" val="3540635570"/>
                    </a:ext>
                  </a:extLst>
                </a:gridCol>
                <a:gridCol w="360815">
                  <a:extLst>
                    <a:ext uri="{9D8B030D-6E8A-4147-A177-3AD203B41FA5}">
                      <a16:colId xmlns:a16="http://schemas.microsoft.com/office/drawing/2014/main" val="3854077054"/>
                    </a:ext>
                  </a:extLst>
                </a:gridCol>
                <a:gridCol w="360815">
                  <a:extLst>
                    <a:ext uri="{9D8B030D-6E8A-4147-A177-3AD203B41FA5}">
                      <a16:colId xmlns:a16="http://schemas.microsoft.com/office/drawing/2014/main" val="2866650270"/>
                    </a:ext>
                  </a:extLst>
                </a:gridCol>
                <a:gridCol w="360815">
                  <a:extLst>
                    <a:ext uri="{9D8B030D-6E8A-4147-A177-3AD203B41FA5}">
                      <a16:colId xmlns:a16="http://schemas.microsoft.com/office/drawing/2014/main" val="1913921679"/>
                    </a:ext>
                  </a:extLst>
                </a:gridCol>
                <a:gridCol w="360815">
                  <a:extLst>
                    <a:ext uri="{9D8B030D-6E8A-4147-A177-3AD203B41FA5}">
                      <a16:colId xmlns:a16="http://schemas.microsoft.com/office/drawing/2014/main" val="1619332739"/>
                    </a:ext>
                  </a:extLst>
                </a:gridCol>
                <a:gridCol w="360815">
                  <a:extLst>
                    <a:ext uri="{9D8B030D-6E8A-4147-A177-3AD203B41FA5}">
                      <a16:colId xmlns:a16="http://schemas.microsoft.com/office/drawing/2014/main" val="3842946274"/>
                    </a:ext>
                  </a:extLst>
                </a:gridCol>
                <a:gridCol w="360815">
                  <a:extLst>
                    <a:ext uri="{9D8B030D-6E8A-4147-A177-3AD203B41FA5}">
                      <a16:colId xmlns:a16="http://schemas.microsoft.com/office/drawing/2014/main" val="2955786530"/>
                    </a:ext>
                  </a:extLst>
                </a:gridCol>
                <a:gridCol w="360815">
                  <a:extLst>
                    <a:ext uri="{9D8B030D-6E8A-4147-A177-3AD203B41FA5}">
                      <a16:colId xmlns:a16="http://schemas.microsoft.com/office/drawing/2014/main" val="1618813187"/>
                    </a:ext>
                  </a:extLst>
                </a:gridCol>
              </a:tblGrid>
              <a:tr h="351184">
                <a:tc>
                  <a:txBody>
                    <a:bodyPr/>
                    <a:lstStyle/>
                    <a:p>
                      <a:pPr algn="ctr" fontAlgn="b"/>
                      <a:r>
                        <a:rPr lang="en-US" sz="1500" u="none" strike="noStrike">
                          <a:effectLst/>
                        </a:rPr>
                        <a:t>M</a:t>
                      </a:r>
                      <a:r>
                        <a:rPr lang="en-US" sz="1500" u="none" strike="noStrike" baseline="-25000">
                          <a:effectLst/>
                        </a:rPr>
                        <a:t>0</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1</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2</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3</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4</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5</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6</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7</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8</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9</a:t>
                      </a:r>
                      <a:endParaRPr lang="en-US" sz="1500" b="0" i="0" u="none" strike="noStrike">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655429041"/>
                  </a:ext>
                </a:extLst>
              </a:tr>
              <a:tr h="351184">
                <a:tc>
                  <a:txBody>
                    <a:bodyPr/>
                    <a:lstStyle/>
                    <a:p>
                      <a:pPr algn="ctr" fontAlgn="b"/>
                      <a:r>
                        <a:rPr lang="en-US" sz="1500" u="none" strike="noStrike">
                          <a:effectLst/>
                        </a:rPr>
                        <a:t>M</a:t>
                      </a:r>
                      <a:r>
                        <a:rPr lang="en-US" sz="1500" u="none" strike="noStrike" baseline="-25000">
                          <a:effectLst/>
                        </a:rPr>
                        <a:t>10</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11</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12</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13</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14</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15</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16</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17</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18</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19</a:t>
                      </a:r>
                      <a:endParaRPr lang="en-US" sz="1500" b="0" i="0" u="none" strike="noStrike">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2189130924"/>
                  </a:ext>
                </a:extLst>
              </a:tr>
              <a:tr h="351445">
                <a:tc>
                  <a:txBody>
                    <a:bodyPr/>
                    <a:lstStyle/>
                    <a:p>
                      <a:pPr algn="ctr" fontAlgn="b"/>
                      <a:r>
                        <a:rPr lang="en-US" sz="1500" u="none" strike="noStrike">
                          <a:effectLst/>
                        </a:rPr>
                        <a:t>M</a:t>
                      </a:r>
                      <a:r>
                        <a:rPr lang="en-US" sz="1500" u="none" strike="noStrike" baseline="-25000">
                          <a:effectLst/>
                        </a:rPr>
                        <a:t>20</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21</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22</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23</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24</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25</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26</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27</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28</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dirty="0">
                          <a:effectLst/>
                        </a:rPr>
                        <a:t>M</a:t>
                      </a:r>
                      <a:r>
                        <a:rPr lang="en-US" sz="1500" u="none" strike="noStrike" baseline="-25000" dirty="0">
                          <a:effectLst/>
                        </a:rPr>
                        <a:t>29</a:t>
                      </a:r>
                      <a:endParaRPr lang="en-US" sz="15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4208969435"/>
                  </a:ext>
                </a:extLst>
              </a:tr>
              <a:tr h="351184">
                <a:tc>
                  <a:txBody>
                    <a:bodyPr/>
                    <a:lstStyle/>
                    <a:p>
                      <a:pPr algn="ctr" fontAlgn="b"/>
                      <a:r>
                        <a:rPr lang="en-US" sz="1500" u="none" strike="noStrike">
                          <a:effectLst/>
                        </a:rPr>
                        <a:t>M</a:t>
                      </a:r>
                      <a:r>
                        <a:rPr lang="en-US" sz="1500" u="none" strike="noStrike" baseline="-25000">
                          <a:effectLst/>
                        </a:rPr>
                        <a:t>30</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31</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32</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33</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34</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35</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dirty="0">
                          <a:effectLst/>
                        </a:rPr>
                        <a:t>M</a:t>
                      </a:r>
                      <a:r>
                        <a:rPr lang="en-US" sz="1500" u="none" strike="noStrike" baseline="-25000" dirty="0">
                          <a:effectLst/>
                        </a:rPr>
                        <a:t>36</a:t>
                      </a:r>
                      <a:endParaRPr lang="en-US" sz="15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37</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38</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39</a:t>
                      </a:r>
                      <a:endParaRPr lang="en-US" sz="1500" b="0" i="0" u="none" strike="noStrike">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2697194539"/>
                  </a:ext>
                </a:extLst>
              </a:tr>
              <a:tr h="351184">
                <a:tc>
                  <a:txBody>
                    <a:bodyPr/>
                    <a:lstStyle/>
                    <a:p>
                      <a:pPr algn="ctr" fontAlgn="b"/>
                      <a:r>
                        <a:rPr lang="en-US" sz="1500" u="none" strike="noStrike">
                          <a:effectLst/>
                        </a:rPr>
                        <a:t>M</a:t>
                      </a:r>
                      <a:r>
                        <a:rPr lang="en-US" sz="1500" u="none" strike="noStrike" baseline="-25000">
                          <a:effectLst/>
                        </a:rPr>
                        <a:t>40</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41</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42</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43</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44</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45</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46</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47</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48</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49</a:t>
                      </a:r>
                      <a:endParaRPr lang="en-US" sz="1500" b="0" i="0" u="none" strike="noStrike">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482788537"/>
                  </a:ext>
                </a:extLst>
              </a:tr>
              <a:tr h="351184">
                <a:tc>
                  <a:txBody>
                    <a:bodyPr/>
                    <a:lstStyle/>
                    <a:p>
                      <a:pPr algn="ctr" fontAlgn="b"/>
                      <a:r>
                        <a:rPr lang="en-US" sz="1500" u="none" strike="noStrike">
                          <a:effectLst/>
                        </a:rPr>
                        <a:t>M</a:t>
                      </a:r>
                      <a:r>
                        <a:rPr lang="en-US" sz="1500" u="none" strike="noStrike" baseline="-25000">
                          <a:effectLst/>
                        </a:rPr>
                        <a:t>50</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51</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52</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53</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54</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55</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56</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57</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58</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59</a:t>
                      </a:r>
                      <a:endParaRPr lang="en-US" sz="1500" b="0" i="0" u="none" strike="noStrike">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1306770159"/>
                  </a:ext>
                </a:extLst>
              </a:tr>
              <a:tr h="351184">
                <a:tc>
                  <a:txBody>
                    <a:bodyPr/>
                    <a:lstStyle/>
                    <a:p>
                      <a:pPr algn="ctr" fontAlgn="b"/>
                      <a:r>
                        <a:rPr lang="en-US" sz="1500" u="none" strike="noStrike">
                          <a:effectLst/>
                        </a:rPr>
                        <a:t>M</a:t>
                      </a:r>
                      <a:r>
                        <a:rPr lang="en-US" sz="1500" u="none" strike="noStrike" baseline="-25000">
                          <a:effectLst/>
                        </a:rPr>
                        <a:t>60</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61</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62</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63</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64</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65</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66</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67</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68</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69</a:t>
                      </a:r>
                      <a:endParaRPr lang="en-US" sz="1500" b="0" i="0" u="none" strike="noStrike">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168987934"/>
                  </a:ext>
                </a:extLst>
              </a:tr>
              <a:tr h="351184">
                <a:tc>
                  <a:txBody>
                    <a:bodyPr/>
                    <a:lstStyle/>
                    <a:p>
                      <a:pPr algn="ctr" fontAlgn="b"/>
                      <a:r>
                        <a:rPr lang="en-US" sz="1500" u="none" strike="noStrike">
                          <a:effectLst/>
                        </a:rPr>
                        <a:t>M</a:t>
                      </a:r>
                      <a:r>
                        <a:rPr lang="en-US" sz="1500" u="none" strike="noStrike" baseline="-25000">
                          <a:effectLst/>
                        </a:rPr>
                        <a:t>70</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71</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72</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73</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74</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75</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76</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77</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78</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79</a:t>
                      </a:r>
                      <a:endParaRPr lang="en-US" sz="1500" b="0" i="0" u="none" strike="noStrike">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2565503894"/>
                  </a:ext>
                </a:extLst>
              </a:tr>
              <a:tr h="351184">
                <a:tc>
                  <a:txBody>
                    <a:bodyPr/>
                    <a:lstStyle/>
                    <a:p>
                      <a:pPr algn="ctr" fontAlgn="b"/>
                      <a:r>
                        <a:rPr lang="en-US" sz="1500" u="none" strike="noStrike">
                          <a:effectLst/>
                        </a:rPr>
                        <a:t>M</a:t>
                      </a:r>
                      <a:r>
                        <a:rPr lang="en-US" sz="1500" u="none" strike="noStrike" baseline="-25000">
                          <a:effectLst/>
                        </a:rPr>
                        <a:t>80</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81</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82</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83</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84</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85</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86</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87</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88</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89</a:t>
                      </a:r>
                      <a:endParaRPr lang="en-US" sz="1500" b="0" i="0" u="none" strike="noStrike">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4004837283"/>
                  </a:ext>
                </a:extLst>
              </a:tr>
              <a:tr h="351184">
                <a:tc>
                  <a:txBody>
                    <a:bodyPr/>
                    <a:lstStyle/>
                    <a:p>
                      <a:pPr algn="ctr" fontAlgn="b"/>
                      <a:r>
                        <a:rPr lang="en-US" sz="1500" u="none" strike="noStrike">
                          <a:effectLst/>
                        </a:rPr>
                        <a:t>M</a:t>
                      </a:r>
                      <a:r>
                        <a:rPr lang="en-US" sz="1500" u="none" strike="noStrike" baseline="-25000">
                          <a:effectLst/>
                        </a:rPr>
                        <a:t>90</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91</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92</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93</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94</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95</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96</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97</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a:effectLst/>
                        </a:rPr>
                        <a:t>M</a:t>
                      </a:r>
                      <a:r>
                        <a:rPr lang="en-US" sz="1500" u="none" strike="noStrike" baseline="-25000">
                          <a:effectLst/>
                        </a:rPr>
                        <a:t>98</a:t>
                      </a:r>
                      <a:endParaRPr lang="en-US" sz="15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b"/>
                      <a:r>
                        <a:rPr lang="en-US" sz="1500" u="none" strike="noStrike" dirty="0">
                          <a:effectLst/>
                        </a:rPr>
                        <a:t>M</a:t>
                      </a:r>
                      <a:r>
                        <a:rPr lang="en-US" sz="1500" u="none" strike="noStrike" baseline="-25000" dirty="0">
                          <a:effectLst/>
                        </a:rPr>
                        <a:t>99</a:t>
                      </a:r>
                      <a:endParaRPr lang="en-US" sz="15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2048488408"/>
                  </a:ext>
                </a:extLst>
              </a:tr>
            </a:tbl>
          </a:graphicData>
        </a:graphic>
      </p:graphicFrame>
      <p:sp>
        <p:nvSpPr>
          <p:cNvPr id="6" name="TextBox 5">
            <a:extLst>
              <a:ext uri="{FF2B5EF4-FFF2-40B4-BE49-F238E27FC236}">
                <a16:creationId xmlns:a16="http://schemas.microsoft.com/office/drawing/2014/main" id="{C506C63E-FDB9-E944-B527-4E8261D9B02C}"/>
              </a:ext>
            </a:extLst>
          </p:cNvPr>
          <p:cNvSpPr txBox="1"/>
          <p:nvPr/>
        </p:nvSpPr>
        <p:spPr>
          <a:xfrm>
            <a:off x="0" y="2226845"/>
            <a:ext cx="1522476" cy="415498"/>
          </a:xfrm>
          <a:prstGeom prst="rect">
            <a:avLst/>
          </a:prstGeom>
          <a:noFill/>
        </p:spPr>
        <p:txBody>
          <a:bodyPr wrap="square" rtlCol="0">
            <a:spAutoFit/>
          </a:bodyPr>
          <a:lstStyle/>
          <a:p>
            <a:r>
              <a:rPr lang="en-US" altLang="zh-CN" sz="2100" b="1" dirty="0"/>
              <a:t>All Models</a:t>
            </a:r>
            <a:endParaRPr lang="en-US" sz="2100" b="1" dirty="0"/>
          </a:p>
        </p:txBody>
      </p:sp>
      <p:sp>
        <p:nvSpPr>
          <p:cNvPr id="17" name="Arrow: Right 16">
            <a:extLst>
              <a:ext uri="{FF2B5EF4-FFF2-40B4-BE49-F238E27FC236}">
                <a16:creationId xmlns:a16="http://schemas.microsoft.com/office/drawing/2014/main" id="{A5256E0E-431A-AD76-46C0-9B8FE28976F1}"/>
              </a:ext>
            </a:extLst>
          </p:cNvPr>
          <p:cNvSpPr/>
          <p:nvPr/>
        </p:nvSpPr>
        <p:spPr>
          <a:xfrm>
            <a:off x="5453149" y="2136371"/>
            <a:ext cx="590204" cy="4353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7E89B7E-492D-598E-1D66-EAA9E7475A2E}"/>
              </a:ext>
            </a:extLst>
          </p:cNvPr>
          <p:cNvSpPr/>
          <p:nvPr/>
        </p:nvSpPr>
        <p:spPr>
          <a:xfrm>
            <a:off x="5976851" y="565265"/>
            <a:ext cx="1554480" cy="798022"/>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Ensemble 1</a:t>
            </a:r>
          </a:p>
        </p:txBody>
      </p:sp>
      <p:sp>
        <p:nvSpPr>
          <p:cNvPr id="19" name="Oval 18">
            <a:extLst>
              <a:ext uri="{FF2B5EF4-FFF2-40B4-BE49-F238E27FC236}">
                <a16:creationId xmlns:a16="http://schemas.microsoft.com/office/drawing/2014/main" id="{72DDB9CD-5B97-6388-1DAF-13704F925C2F}"/>
              </a:ext>
            </a:extLst>
          </p:cNvPr>
          <p:cNvSpPr/>
          <p:nvPr/>
        </p:nvSpPr>
        <p:spPr>
          <a:xfrm>
            <a:off x="6299662" y="3078479"/>
            <a:ext cx="1554480" cy="798022"/>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Ensemble 30</a:t>
            </a:r>
          </a:p>
        </p:txBody>
      </p:sp>
      <p:sp>
        <p:nvSpPr>
          <p:cNvPr id="20" name="Oval 19">
            <a:extLst>
              <a:ext uri="{FF2B5EF4-FFF2-40B4-BE49-F238E27FC236}">
                <a16:creationId xmlns:a16="http://schemas.microsoft.com/office/drawing/2014/main" id="{59BA529D-17EA-72C7-A700-48A084B71209}"/>
              </a:ext>
            </a:extLst>
          </p:cNvPr>
          <p:cNvSpPr/>
          <p:nvPr/>
        </p:nvSpPr>
        <p:spPr>
          <a:xfrm>
            <a:off x="7432000" y="1428823"/>
            <a:ext cx="1554480" cy="798022"/>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Ensemble2</a:t>
            </a:r>
          </a:p>
        </p:txBody>
      </p:sp>
      <p:sp>
        <p:nvSpPr>
          <p:cNvPr id="21" name="TextBox 20">
            <a:extLst>
              <a:ext uri="{FF2B5EF4-FFF2-40B4-BE49-F238E27FC236}">
                <a16:creationId xmlns:a16="http://schemas.microsoft.com/office/drawing/2014/main" id="{5EAFFB85-83E8-9848-DCA8-75B7EAADC3D6}"/>
              </a:ext>
            </a:extLst>
          </p:cNvPr>
          <p:cNvSpPr txBox="1"/>
          <p:nvPr/>
        </p:nvSpPr>
        <p:spPr>
          <a:xfrm>
            <a:off x="6712046" y="2030255"/>
            <a:ext cx="424912" cy="369332"/>
          </a:xfrm>
          <a:prstGeom prst="rect">
            <a:avLst/>
          </a:prstGeom>
          <a:noFill/>
        </p:spPr>
        <p:txBody>
          <a:bodyPr wrap="square" rtlCol="0">
            <a:spAutoFit/>
          </a:bodyPr>
          <a:lstStyle/>
          <a:p>
            <a:r>
              <a:rPr lang="en-US" dirty="0"/>
              <a:t>….</a:t>
            </a:r>
          </a:p>
        </p:txBody>
      </p:sp>
      <p:sp>
        <p:nvSpPr>
          <p:cNvPr id="22" name="TextBox 21">
            <a:extLst>
              <a:ext uri="{FF2B5EF4-FFF2-40B4-BE49-F238E27FC236}">
                <a16:creationId xmlns:a16="http://schemas.microsoft.com/office/drawing/2014/main" id="{E721F245-7904-0B37-5268-57A6C281F423}"/>
              </a:ext>
            </a:extLst>
          </p:cNvPr>
          <p:cNvSpPr txBox="1"/>
          <p:nvPr/>
        </p:nvSpPr>
        <p:spPr>
          <a:xfrm>
            <a:off x="5829511" y="4156363"/>
            <a:ext cx="3048482" cy="646331"/>
          </a:xfrm>
          <a:prstGeom prst="rect">
            <a:avLst/>
          </a:prstGeom>
          <a:noFill/>
        </p:spPr>
        <p:txBody>
          <a:bodyPr wrap="square" rtlCol="0">
            <a:spAutoFit/>
          </a:bodyPr>
          <a:lstStyle/>
          <a:p>
            <a:r>
              <a:rPr lang="en-US" dirty="0"/>
              <a:t>Each ensemble consists of 10 DNNs and without repetition.</a:t>
            </a:r>
          </a:p>
        </p:txBody>
      </p:sp>
    </p:spTree>
    <p:extLst>
      <p:ext uri="{BB962C8B-B14F-4D97-AF65-F5344CB8AC3E}">
        <p14:creationId xmlns:p14="http://schemas.microsoft.com/office/powerpoint/2010/main" val="174572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B426F-535B-8398-BC6E-B687FA9F467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EF20FCA-C9ED-FF7D-C115-F476863F2F4C}"/>
              </a:ext>
            </a:extLst>
          </p:cNvPr>
          <p:cNvSpPr/>
          <p:nvPr/>
        </p:nvSpPr>
        <p:spPr>
          <a:xfrm>
            <a:off x="392047" y="640101"/>
            <a:ext cx="7734826" cy="4051558"/>
          </a:xfrm>
          <a:prstGeom prst="rect">
            <a:avLst/>
          </a:prstGeom>
        </p:spPr>
        <p:txBody>
          <a:bodyPr wrap="square">
            <a:spAutoFit/>
          </a:bodyPr>
          <a:lstStyle/>
          <a:p>
            <a:pPr marL="285743" indent="-285743">
              <a:lnSpc>
                <a:spcPct val="200000"/>
              </a:lnSpc>
              <a:buFont typeface="Wingdings" pitchFamily="2" charset="2"/>
              <a:buChar char="q"/>
            </a:pPr>
            <a:r>
              <a:rPr lang="en-IN" sz="2400" b="1" dirty="0">
                <a:solidFill>
                  <a:schemeClr val="bg1">
                    <a:lumMod val="75000"/>
                  </a:schemeClr>
                </a:solidFill>
              </a:rPr>
              <a:t>Introduction</a:t>
            </a:r>
          </a:p>
          <a:p>
            <a:pPr marL="285743" indent="-285743">
              <a:lnSpc>
                <a:spcPct val="200000"/>
              </a:lnSpc>
              <a:buFont typeface="Wingdings" pitchFamily="2" charset="2"/>
              <a:buChar char="q"/>
            </a:pPr>
            <a:r>
              <a:rPr lang="en-IN" sz="2400" b="1" dirty="0"/>
              <a:t>Evolutionary Avengers Initiative (EAI)</a:t>
            </a:r>
          </a:p>
          <a:p>
            <a:pPr marL="742943" lvl="1" indent="-285743">
              <a:buFont typeface="Wingdings" pitchFamily="2" charset="2"/>
              <a:buChar char="q"/>
            </a:pPr>
            <a:r>
              <a:rPr lang="en-IN" sz="2400" b="1" dirty="0">
                <a:solidFill>
                  <a:schemeClr val="bg1">
                    <a:lumMod val="75000"/>
                  </a:schemeClr>
                </a:solidFill>
              </a:rPr>
              <a:t>Initialization</a:t>
            </a:r>
          </a:p>
          <a:p>
            <a:pPr marL="742943" lvl="1" indent="-285743">
              <a:buFont typeface="Wingdings" pitchFamily="2" charset="2"/>
              <a:buChar char="q"/>
            </a:pPr>
            <a:r>
              <a:rPr lang="en-IN" sz="2400" b="1" dirty="0"/>
              <a:t>Evaluation &amp; Elitism</a:t>
            </a:r>
          </a:p>
          <a:p>
            <a:pPr marL="742943" lvl="1" indent="-285743">
              <a:buFont typeface="Wingdings" pitchFamily="2" charset="2"/>
              <a:buChar char="q"/>
            </a:pPr>
            <a:r>
              <a:rPr lang="en-IN" sz="2400" b="1" dirty="0">
                <a:solidFill>
                  <a:schemeClr val="bg1">
                    <a:lumMod val="75000"/>
                  </a:schemeClr>
                </a:solidFill>
              </a:rPr>
              <a:t>Genetic Operations</a:t>
            </a:r>
          </a:p>
          <a:p>
            <a:pPr marL="285743" indent="-285743">
              <a:lnSpc>
                <a:spcPct val="200000"/>
              </a:lnSpc>
              <a:buFont typeface="Wingdings" pitchFamily="2" charset="2"/>
              <a:buChar char="q"/>
            </a:pPr>
            <a:r>
              <a:rPr lang="en-IN" sz="2400" b="1" dirty="0">
                <a:solidFill>
                  <a:schemeClr val="bg1">
                    <a:lumMod val="75000"/>
                  </a:schemeClr>
                </a:solidFill>
              </a:rPr>
              <a:t>Experiments</a:t>
            </a:r>
          </a:p>
          <a:p>
            <a:pPr marL="285743" indent="-285743">
              <a:lnSpc>
                <a:spcPct val="200000"/>
              </a:lnSpc>
              <a:buFont typeface="Wingdings" pitchFamily="2" charset="2"/>
              <a:buChar char="q"/>
            </a:pPr>
            <a:r>
              <a:rPr lang="en-IN" sz="2400" b="1" dirty="0">
                <a:solidFill>
                  <a:schemeClr val="bg1">
                    <a:lumMod val="75000"/>
                  </a:schemeClr>
                </a:solidFill>
              </a:rPr>
              <a:t>Conclusion &amp; Future Work</a:t>
            </a:r>
          </a:p>
        </p:txBody>
      </p:sp>
      <p:sp>
        <p:nvSpPr>
          <p:cNvPr id="6" name="Title 3">
            <a:extLst>
              <a:ext uri="{FF2B5EF4-FFF2-40B4-BE49-F238E27FC236}">
                <a16:creationId xmlns:a16="http://schemas.microsoft.com/office/drawing/2014/main" id="{3AFA8CCD-6B46-9D87-AD12-0D295BDB4326}"/>
              </a:ext>
            </a:extLst>
          </p:cNvPr>
          <p:cNvSpPr txBox="1">
            <a:spLocks/>
          </p:cNvSpPr>
          <p:nvPr/>
        </p:nvSpPr>
        <p:spPr>
          <a:xfrm>
            <a:off x="318187" y="156390"/>
            <a:ext cx="8686800" cy="702860"/>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bg1"/>
                </a:solidFill>
                <a:latin typeface="Arial"/>
                <a:ea typeface="+mj-ea"/>
                <a:cs typeface="+mj-cs"/>
              </a:defRPr>
            </a:lvl1pPr>
          </a:lstStyle>
          <a:p>
            <a:r>
              <a:rPr lang="en-US" sz="3200">
                <a:solidFill>
                  <a:schemeClr val="tx2"/>
                </a:solidFill>
                <a:latin typeface="+mn-lt"/>
              </a:rPr>
              <a:t>Outline</a:t>
            </a:r>
          </a:p>
        </p:txBody>
      </p:sp>
    </p:spTree>
    <p:extLst>
      <p:ext uri="{BB962C8B-B14F-4D97-AF65-F5344CB8AC3E}">
        <p14:creationId xmlns:p14="http://schemas.microsoft.com/office/powerpoint/2010/main" val="140352869"/>
      </p:ext>
    </p:extLst>
  </p:cSld>
  <p:clrMapOvr>
    <a:masterClrMapping/>
  </p:clrMapOvr>
  <mc:AlternateContent xmlns:mc="http://schemas.openxmlformats.org/markup-compatibility/2006" xmlns:p14="http://schemas.microsoft.com/office/powerpoint/2010/main">
    <mc:Choice Requires="p14">
      <p:transition spd="slow" p14:dur="2000" advTm="41176"/>
    </mc:Choice>
    <mc:Fallback xmlns="">
      <p:transition spd="slow" advTm="4117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8D6E-4901-1D71-3DE1-41727996013E}"/>
              </a:ext>
            </a:extLst>
          </p:cNvPr>
          <p:cNvSpPr>
            <a:spLocks noGrp="1"/>
          </p:cNvSpPr>
          <p:nvPr>
            <p:ph type="title"/>
          </p:nvPr>
        </p:nvSpPr>
        <p:spPr>
          <a:xfrm>
            <a:off x="457200" y="0"/>
            <a:ext cx="8229600" cy="857250"/>
          </a:xfrm>
        </p:spPr>
        <p:txBody>
          <a:bodyPr>
            <a:normAutofit/>
          </a:bodyPr>
          <a:lstStyle/>
          <a:p>
            <a:r>
              <a:rPr lang="en-US" altLang="zh-CN" sz="3200" dirty="0"/>
              <a:t>Fitness score</a:t>
            </a:r>
            <a:endParaRPr lang="zh-CN" altLang="en-US" sz="3200" dirty="0"/>
          </a:p>
        </p:txBody>
      </p:sp>
      <p:sp>
        <p:nvSpPr>
          <p:cNvPr id="5" name="Rectangle: Rounded Corners 4">
            <a:extLst>
              <a:ext uri="{FF2B5EF4-FFF2-40B4-BE49-F238E27FC236}">
                <a16:creationId xmlns:a16="http://schemas.microsoft.com/office/drawing/2014/main" id="{B6A07599-2BCB-E9F1-2E5D-DC6B5D395F53}"/>
              </a:ext>
            </a:extLst>
          </p:cNvPr>
          <p:cNvSpPr/>
          <p:nvPr/>
        </p:nvSpPr>
        <p:spPr>
          <a:xfrm>
            <a:off x="1601273" y="801742"/>
            <a:ext cx="5880182" cy="1668178"/>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u="sng" dirty="0">
                <a:solidFill>
                  <a:schemeClr val="tx1"/>
                </a:solidFill>
              </a:rPr>
              <a:t>𝒗𝒂𝒍_𝒍𝒐𝒔𝒔: </a:t>
            </a:r>
          </a:p>
          <a:p>
            <a:r>
              <a:rPr lang="en-US" dirty="0">
                <a:solidFill>
                  <a:schemeClr val="tx1"/>
                </a:solidFill>
              </a:rPr>
              <a:t>Minimizing categorical cross-entropy loss effectively </a:t>
            </a:r>
            <a:r>
              <a:rPr lang="en-US" b="1" dirty="0">
                <a:solidFill>
                  <a:schemeClr val="tx1"/>
                </a:solidFill>
              </a:rPr>
              <a:t>maximizes the generalization of the mutual information</a:t>
            </a:r>
            <a:r>
              <a:rPr lang="en-US" dirty="0">
                <a:solidFill>
                  <a:schemeClr val="tx1"/>
                </a:solidFill>
              </a:rPr>
              <a:t> between the leakage model and the trace data (also known as perceived information) in SCA (</a:t>
            </a:r>
            <a:r>
              <a:rPr lang="en-US" dirty="0" err="1">
                <a:solidFill>
                  <a:schemeClr val="tx1"/>
                </a:solidFill>
              </a:rPr>
              <a:t>Masure</a:t>
            </a:r>
            <a:r>
              <a:rPr lang="en-US" dirty="0">
                <a:solidFill>
                  <a:schemeClr val="tx1"/>
                </a:solidFill>
              </a:rPr>
              <a:t> et al., 2020).</a:t>
            </a:r>
          </a:p>
        </p:txBody>
      </p:sp>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B5A049B9-90F9-45C1-88AF-23D34AAFEBD6}"/>
                  </a:ext>
                </a:extLst>
              </p:cNvPr>
              <p:cNvSpPr/>
              <p:nvPr/>
            </p:nvSpPr>
            <p:spPr>
              <a:xfrm>
                <a:off x="1594502" y="2673581"/>
                <a:ext cx="5954996" cy="2013552"/>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15000"/>
                  </a:lnSpc>
                  <a:spcAft>
                    <a:spcPts val="800"/>
                  </a:spcAft>
                </a:pPr>
                <a14:m>
                  <m:oMath xmlns:m="http://schemas.openxmlformats.org/officeDocument/2006/math">
                    <m:r>
                      <a:rPr lang="en-US" b="1" i="1" u="sng" kern="100" smtClean="0">
                        <a:solidFill>
                          <a:schemeClr val="tx1"/>
                        </a:solidFill>
                        <a:latin typeface="Cambria Math" panose="02040503050406030204" pitchFamily="18" charset="0"/>
                        <a:ea typeface="DengXian" panose="02010600030101010101" pitchFamily="2" charset="-122"/>
                        <a:cs typeface="Times New Roman" panose="02020603050405020304" pitchFamily="18" charset="0"/>
                      </a:rPr>
                      <m:t>𝒈</m:t>
                    </m:r>
                    <m:sSub>
                      <m:sSubPr>
                        <m:ctrlPr>
                          <a:rPr lang="en-US" b="1" i="1" u="sng" kern="100">
                            <a:solidFill>
                              <a:schemeClr val="tx1"/>
                            </a:solidFill>
                            <a:latin typeface="Cambria Math" panose="02040503050406030204" pitchFamily="18" charset="0"/>
                            <a:ea typeface="DengXian" panose="02010600030101010101" pitchFamily="2" charset="-122"/>
                            <a:cs typeface="Times New Roman" panose="02020603050405020304" pitchFamily="18" charset="0"/>
                          </a:rPr>
                        </m:ctrlPr>
                      </m:sSubPr>
                      <m:e>
                        <m:r>
                          <a:rPr lang="en-US" b="1" i="1" u="sng" kern="100">
                            <a:solidFill>
                              <a:schemeClr val="tx1"/>
                            </a:solidFill>
                            <a:latin typeface="Cambria Math" panose="02040503050406030204" pitchFamily="18" charset="0"/>
                            <a:ea typeface="DengXian" panose="02010600030101010101" pitchFamily="2" charset="-122"/>
                            <a:cs typeface="Times New Roman" panose="02020603050405020304" pitchFamily="18" charset="0"/>
                          </a:rPr>
                          <m:t>𝒆</m:t>
                        </m:r>
                      </m:e>
                      <m:sub>
                        <m:r>
                          <a:rPr lang="en-US" b="1" i="1" u="sng" kern="100">
                            <a:solidFill>
                              <a:schemeClr val="tx1"/>
                            </a:solidFill>
                            <a:latin typeface="Cambria Math" panose="02040503050406030204" pitchFamily="18" charset="0"/>
                            <a:ea typeface="DengXian" panose="02010600030101010101" pitchFamily="2" charset="-122"/>
                            <a:cs typeface="Times New Roman" panose="02020603050405020304" pitchFamily="18" charset="0"/>
                          </a:rPr>
                          <m:t>+</m:t>
                        </m:r>
                        <m:r>
                          <a:rPr lang="en-US" b="1" i="1" u="sng" kern="100">
                            <a:solidFill>
                              <a:schemeClr val="tx1"/>
                            </a:solidFill>
                            <a:latin typeface="Cambria Math" panose="02040503050406030204" pitchFamily="18" charset="0"/>
                            <a:ea typeface="DengXian" panose="02010600030101010101" pitchFamily="2" charset="-122"/>
                            <a:cs typeface="Times New Roman" panose="02020603050405020304" pitchFamily="18" charset="0"/>
                          </a:rPr>
                          <m:t>𝒏𝒕𝒈𝒆</m:t>
                        </m:r>
                      </m:sub>
                    </m:sSub>
                  </m:oMath>
                </a14:m>
                <a:r>
                  <a:rPr lang="en-US" b="1" u="sng" kern="100" dirty="0">
                    <a:solidFill>
                      <a:schemeClr val="tx1"/>
                    </a:solidFill>
                    <a:latin typeface="Cambria Math" panose="02040503050406030204" pitchFamily="18" charset="0"/>
                    <a:ea typeface="DengXian" panose="02010600030101010101" pitchFamily="2" charset="-122"/>
                    <a:cs typeface="Times New Roman" panose="02020603050405020304" pitchFamily="18" charset="0"/>
                  </a:rPr>
                  <a:t>:</a:t>
                </a:r>
                <a:endParaRPr lang="en-US" b="1" i="1" u="sng" kern="100" dirty="0">
                  <a:solidFill>
                    <a:schemeClr val="tx1"/>
                  </a:solidFill>
                  <a:latin typeface="Cambria Math" panose="02040503050406030204" pitchFamily="18" charset="0"/>
                  <a:ea typeface="DengXian" panose="02010600030101010101" pitchFamily="2" charset="-122"/>
                  <a:cs typeface="Times New Roman" panose="02020603050405020304" pitchFamily="18" charset="0"/>
                </a:endParaRPr>
              </a:p>
              <a:p>
                <a:pPr>
                  <a:lnSpc>
                    <a:spcPct val="115000"/>
                  </a:lnSpc>
                  <a:spcAft>
                    <a:spcPts val="800"/>
                  </a:spcAft>
                </a:pPr>
                <a14:m>
                  <m:oMathPara xmlns:m="http://schemas.openxmlformats.org/officeDocument/2006/math">
                    <m:oMathParaPr>
                      <m:jc m:val="centerGroup"/>
                    </m:oMathParaPr>
                    <m:oMath xmlns:m="http://schemas.openxmlformats.org/officeDocument/2006/math">
                      <m:r>
                        <a:rPr lang="en-US" sz="1800" i="1" kern="100" smtClean="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𝑔</m:t>
                      </m:r>
                      <m:sSub>
                        <m:sSubPr>
                          <m:ctrlP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𝑒</m:t>
                          </m:r>
                        </m:e>
                        <m:sub>
                          <m: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𝑛𝑡𝑔𝑒</m:t>
                          </m:r>
                        </m:sub>
                      </m:sSub>
                      <m:d>
                        <m:dPr>
                          <m:ctrlP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ctrlPr>
                        </m:dPr>
                        <m:e>
                          <m:r>
                            <m:rPr>
                              <m:sty m:val="p"/>
                            </m:rPr>
                            <a:rPr lang="en-US" sz="1800"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θ</m:t>
                          </m:r>
                        </m:e>
                      </m:d>
                      <m: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d>
                        <m:dPr>
                          <m:begChr m:val="{"/>
                          <m:endChr m:val=""/>
                          <m:ctrlP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ctrlPr>
                        </m:dPr>
                        <m:e>
                          <m:eqArr>
                            <m:eqArrPr>
                              <m:ctrlP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ctrlPr>
                            </m:eqArrPr>
                            <m:e>
                              <m: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𝑁𝑇𝐺𝐸</m:t>
                              </m:r>
                              <m: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 </m:t>
                              </m:r>
                            </m:e>
                            <m:e>
                              <m: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𝐺𝐸</m:t>
                              </m:r>
                              <m: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𝑁</m:t>
                                  </m:r>
                                </m:e>
                                <m:sub>
                                  <m: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𝑎</m:t>
                                  </m:r>
                                </m:sub>
                              </m:sSub>
                              <m: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𝑐</m:t>
                              </m:r>
                            </m:e>
                          </m:eqArr>
                        </m:e>
                      </m:d>
                      <m:f>
                        <m:fPr>
                          <m:type m:val="noBar"/>
                          <m:ctrlP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ctrlPr>
                        </m:fPr>
                        <m:num>
                          <m: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   </m:t>
                          </m:r>
                          <m: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𝑖𝑓</m:t>
                          </m:r>
                          <m: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 </m:t>
                          </m:r>
                          <m: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𝐺𝐸</m:t>
                          </m:r>
                          <m: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 = 0,</m:t>
                          </m:r>
                        </m:num>
                        <m:den>
                          <m: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  </m:t>
                          </m:r>
                          <m: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𝑜𝑡h𝑒𝑟𝑤𝑖𝑠𝑒</m:t>
                          </m:r>
                          <m:r>
                            <a:rPr lang="en-US" sz="1800" i="1" kern="10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den>
                      </m:f>
                    </m:oMath>
                  </m:oMathPara>
                </a14:m>
                <a:endParaRPr lang="en-US" sz="180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pPr>
                <a:r>
                  <a:rPr lang="en-US" kern="100" dirty="0">
                    <a:solidFill>
                      <a:schemeClr val="tx1"/>
                    </a:solidFill>
                    <a:latin typeface="Aptos" panose="020B0004020202020204" pitchFamily="34" charset="0"/>
                    <a:ea typeface="DengXian" panose="02010600030101010101" pitchFamily="2" charset="-122"/>
                    <a:cs typeface="Times New Roman" panose="02020603050405020304" pitchFamily="18" charset="0"/>
                  </a:rPr>
                  <a:t>Proposed by (Yap et al., 2024).</a:t>
                </a:r>
              </a:p>
              <a:p>
                <a:pPr>
                  <a:lnSpc>
                    <a:spcPct val="115000"/>
                  </a:lnSpc>
                  <a:spcAft>
                    <a:spcPts val="800"/>
                  </a:spcAft>
                </a:pPr>
                <a:r>
                  <a:rPr lang="en-US" sz="180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rPr>
                  <a:t>Directly</a:t>
                </a:r>
                <a:r>
                  <a:rPr lang="en-US" kern="100" dirty="0">
                    <a:solidFill>
                      <a:schemeClr val="tx1"/>
                    </a:solidFill>
                    <a:latin typeface="Aptos" panose="020B0004020202020204" pitchFamily="34" charset="0"/>
                    <a:ea typeface="DengXian" panose="02010600030101010101" pitchFamily="2" charset="-122"/>
                    <a:cs typeface="Times New Roman" panose="02020603050405020304" pitchFamily="18" charset="0"/>
                  </a:rPr>
                  <a:t> consider the attack phase into the objective.</a:t>
                </a:r>
                <a:endParaRPr lang="en-US" sz="180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p:txBody>
          </p:sp>
        </mc:Choice>
        <mc:Fallback xmlns="">
          <p:sp>
            <p:nvSpPr>
              <p:cNvPr id="6" name="Rectangle: Rounded Corners 5">
                <a:extLst>
                  <a:ext uri="{FF2B5EF4-FFF2-40B4-BE49-F238E27FC236}">
                    <a16:creationId xmlns:a16="http://schemas.microsoft.com/office/drawing/2014/main" id="{B5A049B9-90F9-45C1-88AF-23D34AAFEBD6}"/>
                  </a:ext>
                </a:extLst>
              </p:cNvPr>
              <p:cNvSpPr>
                <a:spLocks noRot="1" noChangeAspect="1" noMove="1" noResize="1" noEditPoints="1" noAdjustHandles="1" noChangeArrowheads="1" noChangeShapeType="1" noTextEdit="1"/>
              </p:cNvSpPr>
              <p:nvPr/>
            </p:nvSpPr>
            <p:spPr>
              <a:xfrm>
                <a:off x="1594502" y="2673581"/>
                <a:ext cx="5954996" cy="2013552"/>
              </a:xfrm>
              <a:prstGeom prst="roundRect">
                <a:avLst/>
              </a:prstGeom>
              <a:blipFill>
                <a:blip r:embed="rId3"/>
                <a:stretch>
                  <a:fillRect t="-1818" b="-636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193781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043BF-E117-47B1-05AD-142C6C41208C}"/>
            </a:ext>
          </a:extLst>
        </p:cNvPr>
        <p:cNvGrpSpPr/>
        <p:nvPr/>
      </p:nvGrpSpPr>
      <p:grpSpPr>
        <a:xfrm>
          <a:off x="0" y="0"/>
          <a:ext cx="0" cy="0"/>
          <a:chOff x="0" y="0"/>
          <a:chExt cx="0" cy="0"/>
        </a:xfrm>
      </p:grpSpPr>
      <p:sp>
        <p:nvSpPr>
          <p:cNvPr id="16" name="Oval 15">
            <a:extLst>
              <a:ext uri="{FF2B5EF4-FFF2-40B4-BE49-F238E27FC236}">
                <a16:creationId xmlns:a16="http://schemas.microsoft.com/office/drawing/2014/main" id="{36C92D76-84BF-4C06-FE7A-25611C4C26ED}"/>
              </a:ext>
            </a:extLst>
          </p:cNvPr>
          <p:cNvSpPr/>
          <p:nvPr/>
        </p:nvSpPr>
        <p:spPr>
          <a:xfrm>
            <a:off x="344496" y="2693303"/>
            <a:ext cx="1554480" cy="798022"/>
          </a:xfrm>
          <a:prstGeom prst="ellipse">
            <a:avLst/>
          </a:prstGeom>
          <a:solidFill>
            <a:schemeClr val="tx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Ensemble15</a:t>
            </a:r>
          </a:p>
        </p:txBody>
      </p:sp>
      <p:sp>
        <p:nvSpPr>
          <p:cNvPr id="9" name="Oval 8">
            <a:extLst>
              <a:ext uri="{FF2B5EF4-FFF2-40B4-BE49-F238E27FC236}">
                <a16:creationId xmlns:a16="http://schemas.microsoft.com/office/drawing/2014/main" id="{00BF116A-DE8F-C5A2-4698-DA610622406C}"/>
              </a:ext>
            </a:extLst>
          </p:cNvPr>
          <p:cNvSpPr/>
          <p:nvPr/>
        </p:nvSpPr>
        <p:spPr>
          <a:xfrm>
            <a:off x="1163781" y="1137018"/>
            <a:ext cx="1554480" cy="798022"/>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Ensemble 1</a:t>
            </a:r>
          </a:p>
        </p:txBody>
      </p:sp>
      <p:sp>
        <p:nvSpPr>
          <p:cNvPr id="10" name="Oval 9">
            <a:extLst>
              <a:ext uri="{FF2B5EF4-FFF2-40B4-BE49-F238E27FC236}">
                <a16:creationId xmlns:a16="http://schemas.microsoft.com/office/drawing/2014/main" id="{BCED8D09-027B-B120-5106-5CE58E0F3985}"/>
              </a:ext>
            </a:extLst>
          </p:cNvPr>
          <p:cNvSpPr/>
          <p:nvPr/>
        </p:nvSpPr>
        <p:spPr>
          <a:xfrm>
            <a:off x="1486592" y="3650232"/>
            <a:ext cx="1554480" cy="798022"/>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Ensemble 30</a:t>
            </a:r>
          </a:p>
        </p:txBody>
      </p:sp>
      <p:sp>
        <p:nvSpPr>
          <p:cNvPr id="11" name="Oval 10">
            <a:extLst>
              <a:ext uri="{FF2B5EF4-FFF2-40B4-BE49-F238E27FC236}">
                <a16:creationId xmlns:a16="http://schemas.microsoft.com/office/drawing/2014/main" id="{9697A925-66DF-B74F-EBEC-8C78F38791DC}"/>
              </a:ext>
            </a:extLst>
          </p:cNvPr>
          <p:cNvSpPr/>
          <p:nvPr/>
        </p:nvSpPr>
        <p:spPr>
          <a:xfrm>
            <a:off x="2618930" y="2000576"/>
            <a:ext cx="1554480" cy="798022"/>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Ensemble2</a:t>
            </a:r>
          </a:p>
        </p:txBody>
      </p:sp>
      <p:sp>
        <p:nvSpPr>
          <p:cNvPr id="12" name="TextBox 11">
            <a:extLst>
              <a:ext uri="{FF2B5EF4-FFF2-40B4-BE49-F238E27FC236}">
                <a16:creationId xmlns:a16="http://schemas.microsoft.com/office/drawing/2014/main" id="{1C522088-CCDD-F95B-C3E3-A8AA0664C09D}"/>
              </a:ext>
            </a:extLst>
          </p:cNvPr>
          <p:cNvSpPr txBox="1"/>
          <p:nvPr/>
        </p:nvSpPr>
        <p:spPr>
          <a:xfrm>
            <a:off x="1883254" y="2387084"/>
            <a:ext cx="424912" cy="369332"/>
          </a:xfrm>
          <a:prstGeom prst="rect">
            <a:avLst/>
          </a:prstGeom>
          <a:noFill/>
        </p:spPr>
        <p:txBody>
          <a:bodyPr wrap="square" rtlCol="0">
            <a:spAutoFit/>
          </a:bodyPr>
          <a:lstStyle/>
          <a:p>
            <a:r>
              <a:rPr lang="en-US" dirty="0"/>
              <a:t>….</a:t>
            </a:r>
          </a:p>
        </p:txBody>
      </p:sp>
      <p:sp>
        <p:nvSpPr>
          <p:cNvPr id="13" name="Title 1">
            <a:extLst>
              <a:ext uri="{FF2B5EF4-FFF2-40B4-BE49-F238E27FC236}">
                <a16:creationId xmlns:a16="http://schemas.microsoft.com/office/drawing/2014/main" id="{0ADB3BBF-611A-C3FE-7B46-FD37BC7EF8EF}"/>
              </a:ext>
            </a:extLst>
          </p:cNvPr>
          <p:cNvSpPr>
            <a:spLocks noGrp="1"/>
          </p:cNvSpPr>
          <p:nvPr>
            <p:ph type="title"/>
          </p:nvPr>
        </p:nvSpPr>
        <p:spPr>
          <a:xfrm>
            <a:off x="457200" y="0"/>
            <a:ext cx="8229600" cy="857250"/>
          </a:xfrm>
        </p:spPr>
        <p:txBody>
          <a:bodyPr>
            <a:normAutofit/>
          </a:bodyPr>
          <a:lstStyle/>
          <a:p>
            <a:r>
              <a:rPr lang="en-US" altLang="zh-CN" sz="3200" dirty="0"/>
              <a:t>Elitism</a:t>
            </a:r>
            <a:endParaRPr lang="zh-CN" altLang="en-US" sz="3200" dirty="0"/>
          </a:p>
        </p:txBody>
      </p:sp>
      <p:sp>
        <p:nvSpPr>
          <p:cNvPr id="14" name="Oval 13">
            <a:extLst>
              <a:ext uri="{FF2B5EF4-FFF2-40B4-BE49-F238E27FC236}">
                <a16:creationId xmlns:a16="http://schemas.microsoft.com/office/drawing/2014/main" id="{682679AF-F1FB-4CEA-E14C-BCBFF22E1BA1}"/>
              </a:ext>
            </a:extLst>
          </p:cNvPr>
          <p:cNvSpPr/>
          <p:nvPr/>
        </p:nvSpPr>
        <p:spPr>
          <a:xfrm>
            <a:off x="344496" y="2693303"/>
            <a:ext cx="1554480" cy="798022"/>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Ensemble15</a:t>
            </a:r>
          </a:p>
        </p:txBody>
      </p:sp>
      <p:sp>
        <p:nvSpPr>
          <p:cNvPr id="15" name="TextBox 14">
            <a:extLst>
              <a:ext uri="{FF2B5EF4-FFF2-40B4-BE49-F238E27FC236}">
                <a16:creationId xmlns:a16="http://schemas.microsoft.com/office/drawing/2014/main" id="{823828E1-D4E7-E9BA-AAB8-0C4F29387923}"/>
              </a:ext>
            </a:extLst>
          </p:cNvPr>
          <p:cNvSpPr txBox="1"/>
          <p:nvPr/>
        </p:nvSpPr>
        <p:spPr>
          <a:xfrm>
            <a:off x="2616160" y="3201447"/>
            <a:ext cx="424912" cy="369332"/>
          </a:xfrm>
          <a:prstGeom prst="rect">
            <a:avLst/>
          </a:prstGeom>
          <a:noFill/>
        </p:spPr>
        <p:txBody>
          <a:bodyPr wrap="square" rtlCol="0">
            <a:spAutoFit/>
          </a:bodyPr>
          <a:lstStyle/>
          <a:p>
            <a:r>
              <a:rPr lang="en-US" dirty="0"/>
              <a:t>….</a:t>
            </a:r>
          </a:p>
        </p:txBody>
      </p:sp>
      <p:sp>
        <p:nvSpPr>
          <p:cNvPr id="17" name="TextBox 16">
            <a:extLst>
              <a:ext uri="{FF2B5EF4-FFF2-40B4-BE49-F238E27FC236}">
                <a16:creationId xmlns:a16="http://schemas.microsoft.com/office/drawing/2014/main" id="{0D436913-FF70-70CB-BB14-C83763178240}"/>
              </a:ext>
            </a:extLst>
          </p:cNvPr>
          <p:cNvSpPr txBox="1"/>
          <p:nvPr/>
        </p:nvSpPr>
        <p:spPr>
          <a:xfrm>
            <a:off x="1421476" y="4527707"/>
            <a:ext cx="1527193" cy="369332"/>
          </a:xfrm>
          <a:prstGeom prst="rect">
            <a:avLst/>
          </a:prstGeom>
          <a:noFill/>
        </p:spPr>
        <p:txBody>
          <a:bodyPr wrap="square" rtlCol="0">
            <a:spAutoFit/>
          </a:bodyPr>
          <a:lstStyle/>
          <a:p>
            <a:r>
              <a:rPr lang="en-US" b="1" dirty="0"/>
              <a:t>Generation </a:t>
            </a:r>
            <a:r>
              <a:rPr lang="en-US" b="1" dirty="0" err="1"/>
              <a:t>i</a:t>
            </a:r>
            <a:r>
              <a:rPr lang="en-US" b="1" dirty="0"/>
              <a:t> </a:t>
            </a:r>
          </a:p>
        </p:txBody>
      </p:sp>
      <p:sp>
        <p:nvSpPr>
          <p:cNvPr id="18" name="TextBox 17">
            <a:extLst>
              <a:ext uri="{FF2B5EF4-FFF2-40B4-BE49-F238E27FC236}">
                <a16:creationId xmlns:a16="http://schemas.microsoft.com/office/drawing/2014/main" id="{87D9DEA3-33DA-2DD2-062E-3554AD07DE30}"/>
              </a:ext>
            </a:extLst>
          </p:cNvPr>
          <p:cNvSpPr txBox="1"/>
          <p:nvPr/>
        </p:nvSpPr>
        <p:spPr>
          <a:xfrm>
            <a:off x="6102930" y="4464921"/>
            <a:ext cx="1827412" cy="369332"/>
          </a:xfrm>
          <a:prstGeom prst="rect">
            <a:avLst/>
          </a:prstGeom>
          <a:noFill/>
        </p:spPr>
        <p:txBody>
          <a:bodyPr wrap="square" rtlCol="0">
            <a:spAutoFit/>
          </a:bodyPr>
          <a:lstStyle/>
          <a:p>
            <a:r>
              <a:rPr lang="en-US" b="1" dirty="0"/>
              <a:t>Generation i+1 </a:t>
            </a:r>
          </a:p>
        </p:txBody>
      </p:sp>
      <p:sp>
        <p:nvSpPr>
          <p:cNvPr id="19" name="Oval 18">
            <a:extLst>
              <a:ext uri="{FF2B5EF4-FFF2-40B4-BE49-F238E27FC236}">
                <a16:creationId xmlns:a16="http://schemas.microsoft.com/office/drawing/2014/main" id="{011D19DF-E1BC-D952-C4BF-84A2E28B7A53}"/>
              </a:ext>
            </a:extLst>
          </p:cNvPr>
          <p:cNvSpPr/>
          <p:nvPr/>
        </p:nvSpPr>
        <p:spPr>
          <a:xfrm>
            <a:off x="6102930" y="738007"/>
            <a:ext cx="1554480" cy="798022"/>
          </a:xfrm>
          <a:prstGeom prst="ellipse">
            <a:avLst/>
          </a:prstGeom>
          <a:solidFill>
            <a:schemeClr val="tx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Ensemble?</a:t>
            </a:r>
          </a:p>
        </p:txBody>
      </p:sp>
      <p:sp>
        <p:nvSpPr>
          <p:cNvPr id="20" name="Oval 19">
            <a:extLst>
              <a:ext uri="{FF2B5EF4-FFF2-40B4-BE49-F238E27FC236}">
                <a16:creationId xmlns:a16="http://schemas.microsoft.com/office/drawing/2014/main" id="{2DD5D26C-B08D-C861-2A37-E84B0CC71A1C}"/>
              </a:ext>
            </a:extLst>
          </p:cNvPr>
          <p:cNvSpPr/>
          <p:nvPr/>
        </p:nvSpPr>
        <p:spPr>
          <a:xfrm>
            <a:off x="7558079" y="1376265"/>
            <a:ext cx="1554480" cy="798022"/>
          </a:xfrm>
          <a:prstGeom prst="ellipse">
            <a:avLst/>
          </a:prstGeom>
          <a:solidFill>
            <a:schemeClr val="tx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Ensemble?</a:t>
            </a:r>
          </a:p>
        </p:txBody>
      </p:sp>
      <p:sp>
        <p:nvSpPr>
          <p:cNvPr id="21" name="Oval 20">
            <a:extLst>
              <a:ext uri="{FF2B5EF4-FFF2-40B4-BE49-F238E27FC236}">
                <a16:creationId xmlns:a16="http://schemas.microsoft.com/office/drawing/2014/main" id="{94BFAB60-2920-762D-426D-E4DA71D8A366}"/>
              </a:ext>
            </a:extLst>
          </p:cNvPr>
          <p:cNvSpPr/>
          <p:nvPr/>
        </p:nvSpPr>
        <p:spPr>
          <a:xfrm>
            <a:off x="6880170" y="3208461"/>
            <a:ext cx="1554480" cy="798022"/>
          </a:xfrm>
          <a:prstGeom prst="ellipse">
            <a:avLst/>
          </a:prstGeom>
          <a:solidFill>
            <a:schemeClr val="tx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Ensemble?</a:t>
            </a:r>
          </a:p>
        </p:txBody>
      </p:sp>
      <p:sp>
        <p:nvSpPr>
          <p:cNvPr id="23" name="TextBox 22">
            <a:extLst>
              <a:ext uri="{FF2B5EF4-FFF2-40B4-BE49-F238E27FC236}">
                <a16:creationId xmlns:a16="http://schemas.microsoft.com/office/drawing/2014/main" id="{534F09C0-ABFD-B3EA-2314-9EDB0F865D3E}"/>
              </a:ext>
            </a:extLst>
          </p:cNvPr>
          <p:cNvSpPr txBox="1"/>
          <p:nvPr/>
        </p:nvSpPr>
        <p:spPr>
          <a:xfrm>
            <a:off x="7444954" y="2631143"/>
            <a:ext cx="424912"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193802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14"/>
                                        </p:tgtEl>
                                        <p:attrNameLst>
                                          <p:attrName>fillcolor</p:attrName>
                                        </p:attrNameLst>
                                      </p:cBhvr>
                                      <p:to>
                                        <a:srgbClr val="548DD4"/>
                                      </p:to>
                                    </p:animClr>
                                    <p:set>
                                      <p:cBhvr>
                                        <p:cTn id="7" dur="1000" fill="hold"/>
                                        <p:tgtEl>
                                          <p:spTgt spid="14"/>
                                        </p:tgtEl>
                                        <p:attrNameLst>
                                          <p:attrName>fill.type</p:attrName>
                                        </p:attrNameLst>
                                      </p:cBhvr>
                                      <p:to>
                                        <p:strVal val="solid"/>
                                      </p:to>
                                    </p:set>
                                    <p:set>
                                      <p:cBhvr>
                                        <p:cTn id="8" dur="1000" fill="hold"/>
                                        <p:tgtEl>
                                          <p:spTgt spid="1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grpId="0" nodeType="clickEffect">
                                  <p:stCondLst>
                                    <p:cond delay="0"/>
                                  </p:stCondLst>
                                  <p:childTnLst>
                                    <p:animMotion origin="layout" path="M 5.55556E-7 -4.5679E-6 L 0.5375 -0.13703 " pathEditMode="relative" rAng="0" ptsTypes="AA">
                                      <p:cBhvr>
                                        <p:cTn id="12" dur="2000" fill="hold"/>
                                        <p:tgtEl>
                                          <p:spTgt spid="16"/>
                                        </p:tgtEl>
                                        <p:attrNameLst>
                                          <p:attrName>ppt_x</p:attrName>
                                          <p:attrName>ppt_y</p:attrName>
                                        </p:attrNameLst>
                                      </p:cBhvr>
                                      <p:rCtr x="26875" y="-6852"/>
                                    </p:animMotion>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1" grpId="0" animBg="1"/>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44348-43A9-F6A1-CBFF-C97D11CAB82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2CFAB3A-A843-1E27-07C1-9B684810D32F}"/>
              </a:ext>
            </a:extLst>
          </p:cNvPr>
          <p:cNvSpPr/>
          <p:nvPr/>
        </p:nvSpPr>
        <p:spPr>
          <a:xfrm>
            <a:off x="392047" y="640101"/>
            <a:ext cx="7734826" cy="4790222"/>
          </a:xfrm>
          <a:prstGeom prst="rect">
            <a:avLst/>
          </a:prstGeom>
        </p:spPr>
        <p:txBody>
          <a:bodyPr wrap="square">
            <a:spAutoFit/>
          </a:bodyPr>
          <a:lstStyle/>
          <a:p>
            <a:pPr marL="285743" indent="-285743">
              <a:lnSpc>
                <a:spcPct val="200000"/>
              </a:lnSpc>
              <a:buFont typeface="Wingdings" pitchFamily="2" charset="2"/>
              <a:buChar char="q"/>
            </a:pPr>
            <a:r>
              <a:rPr lang="en-IN" sz="2400" b="1" dirty="0">
                <a:solidFill>
                  <a:schemeClr val="bg1">
                    <a:lumMod val="75000"/>
                  </a:schemeClr>
                </a:solidFill>
              </a:rPr>
              <a:t>Introduction</a:t>
            </a:r>
          </a:p>
          <a:p>
            <a:pPr marL="285743" indent="-285743">
              <a:lnSpc>
                <a:spcPct val="200000"/>
              </a:lnSpc>
              <a:buFont typeface="Wingdings" pitchFamily="2" charset="2"/>
              <a:buChar char="q"/>
            </a:pPr>
            <a:r>
              <a:rPr lang="en-IN" sz="2400" b="1" dirty="0"/>
              <a:t>Evolutionary Avengers Initiative (EAI)</a:t>
            </a:r>
          </a:p>
          <a:p>
            <a:pPr marL="742943" lvl="1" indent="-285743">
              <a:buFont typeface="Wingdings" pitchFamily="2" charset="2"/>
              <a:buChar char="q"/>
            </a:pPr>
            <a:r>
              <a:rPr lang="en-IN" sz="2400" b="1" dirty="0">
                <a:solidFill>
                  <a:schemeClr val="bg1">
                    <a:lumMod val="75000"/>
                  </a:schemeClr>
                </a:solidFill>
              </a:rPr>
              <a:t>Initialization</a:t>
            </a:r>
          </a:p>
          <a:p>
            <a:pPr marL="742943" lvl="1" indent="-285743">
              <a:buFont typeface="Wingdings" pitchFamily="2" charset="2"/>
              <a:buChar char="q"/>
            </a:pPr>
            <a:r>
              <a:rPr lang="en-IN" sz="2400" b="1" dirty="0">
                <a:solidFill>
                  <a:schemeClr val="bg1">
                    <a:lumMod val="75000"/>
                  </a:schemeClr>
                </a:solidFill>
              </a:rPr>
              <a:t>Evaluation &amp; Elitism</a:t>
            </a:r>
          </a:p>
          <a:p>
            <a:pPr marL="742943" lvl="1" indent="-285743">
              <a:buFont typeface="Wingdings" pitchFamily="2" charset="2"/>
              <a:buChar char="q"/>
            </a:pPr>
            <a:r>
              <a:rPr lang="en-IN" sz="2400" b="1" dirty="0"/>
              <a:t>Genetic Operations</a:t>
            </a:r>
          </a:p>
          <a:p>
            <a:pPr marL="285743" indent="-285743">
              <a:lnSpc>
                <a:spcPct val="200000"/>
              </a:lnSpc>
              <a:buFont typeface="Wingdings" pitchFamily="2" charset="2"/>
              <a:buChar char="q"/>
            </a:pPr>
            <a:r>
              <a:rPr lang="en-IN" sz="2400" b="1" dirty="0">
                <a:solidFill>
                  <a:schemeClr val="bg1">
                    <a:lumMod val="75000"/>
                  </a:schemeClr>
                </a:solidFill>
              </a:rPr>
              <a:t>Experiments</a:t>
            </a:r>
          </a:p>
          <a:p>
            <a:pPr marL="285743" indent="-285743">
              <a:lnSpc>
                <a:spcPct val="200000"/>
              </a:lnSpc>
              <a:buFont typeface="Wingdings" pitchFamily="2" charset="2"/>
              <a:buChar char="q"/>
            </a:pPr>
            <a:r>
              <a:rPr lang="en-IN" sz="2400" b="1" dirty="0">
                <a:solidFill>
                  <a:schemeClr val="bg1">
                    <a:lumMod val="75000"/>
                  </a:schemeClr>
                </a:solidFill>
              </a:rPr>
              <a:t>Future Work</a:t>
            </a:r>
          </a:p>
          <a:p>
            <a:pPr marL="285743" indent="-285743">
              <a:lnSpc>
                <a:spcPct val="200000"/>
              </a:lnSpc>
              <a:buFont typeface="Wingdings" pitchFamily="2" charset="2"/>
              <a:buChar char="q"/>
            </a:pPr>
            <a:endParaRPr lang="en-IN" sz="2400" b="1" dirty="0">
              <a:solidFill>
                <a:schemeClr val="bg1">
                  <a:lumMod val="75000"/>
                </a:schemeClr>
              </a:solidFill>
            </a:endParaRPr>
          </a:p>
        </p:txBody>
      </p:sp>
      <p:sp>
        <p:nvSpPr>
          <p:cNvPr id="6" name="Title 3">
            <a:extLst>
              <a:ext uri="{FF2B5EF4-FFF2-40B4-BE49-F238E27FC236}">
                <a16:creationId xmlns:a16="http://schemas.microsoft.com/office/drawing/2014/main" id="{11B46C17-DC1E-86D3-EB14-B75303167B30}"/>
              </a:ext>
            </a:extLst>
          </p:cNvPr>
          <p:cNvSpPr txBox="1">
            <a:spLocks/>
          </p:cNvSpPr>
          <p:nvPr/>
        </p:nvSpPr>
        <p:spPr>
          <a:xfrm>
            <a:off x="318187" y="156390"/>
            <a:ext cx="8686800" cy="702860"/>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bg1"/>
                </a:solidFill>
                <a:latin typeface="Arial"/>
                <a:ea typeface="+mj-ea"/>
                <a:cs typeface="+mj-cs"/>
              </a:defRPr>
            </a:lvl1pPr>
          </a:lstStyle>
          <a:p>
            <a:r>
              <a:rPr lang="en-US" sz="3200">
                <a:solidFill>
                  <a:schemeClr val="tx2"/>
                </a:solidFill>
                <a:latin typeface="+mn-lt"/>
              </a:rPr>
              <a:t>Outline</a:t>
            </a:r>
          </a:p>
        </p:txBody>
      </p:sp>
    </p:spTree>
    <p:extLst>
      <p:ext uri="{BB962C8B-B14F-4D97-AF65-F5344CB8AC3E}">
        <p14:creationId xmlns:p14="http://schemas.microsoft.com/office/powerpoint/2010/main" val="1813256839"/>
      </p:ext>
    </p:extLst>
  </p:cSld>
  <p:clrMapOvr>
    <a:masterClrMapping/>
  </p:clrMapOvr>
  <mc:AlternateContent xmlns:mc="http://schemas.openxmlformats.org/markup-compatibility/2006" xmlns:p14="http://schemas.microsoft.com/office/powerpoint/2010/main">
    <mc:Choice Requires="p14">
      <p:transition spd="slow" p14:dur="2000" advTm="41176"/>
    </mc:Choice>
    <mc:Fallback xmlns="">
      <p:transition spd="slow" advTm="4117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FBC79-416F-2A86-32FC-D59684E01D26}"/>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98DA75A-FC10-31BE-F665-765C27BC2BF7}"/>
              </a:ext>
            </a:extLst>
          </p:cNvPr>
          <p:cNvGraphicFramePr>
            <a:graphicFrameLocks noGrp="1"/>
          </p:cNvGraphicFramePr>
          <p:nvPr/>
        </p:nvGraphicFramePr>
        <p:xfrm>
          <a:off x="2482596" y="1087225"/>
          <a:ext cx="5015700" cy="341708"/>
        </p:xfrm>
        <a:graphic>
          <a:graphicData uri="http://schemas.openxmlformats.org/drawingml/2006/table">
            <a:tbl>
              <a:tblPr>
                <a:tableStyleId>{5C22544A-7EE6-4342-B048-85BDC9FD1C3A}</a:tableStyleId>
              </a:tblPr>
              <a:tblGrid>
                <a:gridCol w="501570">
                  <a:extLst>
                    <a:ext uri="{9D8B030D-6E8A-4147-A177-3AD203B41FA5}">
                      <a16:colId xmlns:a16="http://schemas.microsoft.com/office/drawing/2014/main" val="4293878275"/>
                    </a:ext>
                  </a:extLst>
                </a:gridCol>
                <a:gridCol w="501570">
                  <a:extLst>
                    <a:ext uri="{9D8B030D-6E8A-4147-A177-3AD203B41FA5}">
                      <a16:colId xmlns:a16="http://schemas.microsoft.com/office/drawing/2014/main" val="1720496388"/>
                    </a:ext>
                  </a:extLst>
                </a:gridCol>
                <a:gridCol w="501570">
                  <a:extLst>
                    <a:ext uri="{9D8B030D-6E8A-4147-A177-3AD203B41FA5}">
                      <a16:colId xmlns:a16="http://schemas.microsoft.com/office/drawing/2014/main" val="1094424458"/>
                    </a:ext>
                  </a:extLst>
                </a:gridCol>
                <a:gridCol w="501570">
                  <a:extLst>
                    <a:ext uri="{9D8B030D-6E8A-4147-A177-3AD203B41FA5}">
                      <a16:colId xmlns:a16="http://schemas.microsoft.com/office/drawing/2014/main" val="3100018027"/>
                    </a:ext>
                  </a:extLst>
                </a:gridCol>
                <a:gridCol w="501570">
                  <a:extLst>
                    <a:ext uri="{9D8B030D-6E8A-4147-A177-3AD203B41FA5}">
                      <a16:colId xmlns:a16="http://schemas.microsoft.com/office/drawing/2014/main" val="950952102"/>
                    </a:ext>
                  </a:extLst>
                </a:gridCol>
                <a:gridCol w="501570">
                  <a:extLst>
                    <a:ext uri="{9D8B030D-6E8A-4147-A177-3AD203B41FA5}">
                      <a16:colId xmlns:a16="http://schemas.microsoft.com/office/drawing/2014/main" val="743884871"/>
                    </a:ext>
                  </a:extLst>
                </a:gridCol>
                <a:gridCol w="501570">
                  <a:extLst>
                    <a:ext uri="{9D8B030D-6E8A-4147-A177-3AD203B41FA5}">
                      <a16:colId xmlns:a16="http://schemas.microsoft.com/office/drawing/2014/main" val="3672401818"/>
                    </a:ext>
                  </a:extLst>
                </a:gridCol>
                <a:gridCol w="501570">
                  <a:extLst>
                    <a:ext uri="{9D8B030D-6E8A-4147-A177-3AD203B41FA5}">
                      <a16:colId xmlns:a16="http://schemas.microsoft.com/office/drawing/2014/main" val="921125606"/>
                    </a:ext>
                  </a:extLst>
                </a:gridCol>
                <a:gridCol w="501570">
                  <a:extLst>
                    <a:ext uri="{9D8B030D-6E8A-4147-A177-3AD203B41FA5}">
                      <a16:colId xmlns:a16="http://schemas.microsoft.com/office/drawing/2014/main" val="2454584102"/>
                    </a:ext>
                  </a:extLst>
                </a:gridCol>
                <a:gridCol w="501570">
                  <a:extLst>
                    <a:ext uri="{9D8B030D-6E8A-4147-A177-3AD203B41FA5}">
                      <a16:colId xmlns:a16="http://schemas.microsoft.com/office/drawing/2014/main" val="985147993"/>
                    </a:ext>
                  </a:extLst>
                </a:gridCol>
              </a:tblGrid>
              <a:tr h="341708">
                <a:tc>
                  <a:txBody>
                    <a:bodyPr/>
                    <a:lstStyle/>
                    <a:p>
                      <a:pPr algn="ctr" fontAlgn="b"/>
                      <a:r>
                        <a:rPr lang="en-US" sz="1800" u="none" strike="noStrike">
                          <a:effectLst/>
                        </a:rPr>
                        <a:t>M</a:t>
                      </a:r>
                      <a:r>
                        <a:rPr lang="en-US" sz="1800" u="none" strike="noStrike" baseline="-25000">
                          <a:effectLst/>
                        </a:rPr>
                        <a:t>34</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17</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38</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29</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2</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52</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8</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33</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13</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16</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extLst>
                  <a:ext uri="{0D108BD9-81ED-4DB2-BD59-A6C34878D82A}">
                    <a16:rowId xmlns:a16="http://schemas.microsoft.com/office/drawing/2014/main" val="661585518"/>
                  </a:ext>
                </a:extLst>
              </a:tr>
            </a:tbl>
          </a:graphicData>
        </a:graphic>
      </p:graphicFrame>
      <p:sp>
        <p:nvSpPr>
          <p:cNvPr id="30" name="TextBox 29">
            <a:extLst>
              <a:ext uri="{FF2B5EF4-FFF2-40B4-BE49-F238E27FC236}">
                <a16:creationId xmlns:a16="http://schemas.microsoft.com/office/drawing/2014/main" id="{94D190A0-EE58-072E-A45F-4171C341D1C7}"/>
              </a:ext>
            </a:extLst>
          </p:cNvPr>
          <p:cNvSpPr txBox="1"/>
          <p:nvPr/>
        </p:nvSpPr>
        <p:spPr>
          <a:xfrm>
            <a:off x="1958887" y="1036517"/>
            <a:ext cx="523709" cy="415498"/>
          </a:xfrm>
          <a:prstGeom prst="rect">
            <a:avLst/>
          </a:prstGeom>
          <a:noFill/>
        </p:spPr>
        <p:txBody>
          <a:bodyPr wrap="square" rtlCol="0">
            <a:spAutoFit/>
          </a:bodyPr>
          <a:lstStyle/>
          <a:p>
            <a:r>
              <a:rPr lang="en-US" sz="2100"/>
              <a:t>E</a:t>
            </a:r>
            <a:r>
              <a:rPr lang="en-US" sz="2100" baseline="-25000"/>
              <a:t>29</a:t>
            </a:r>
          </a:p>
        </p:txBody>
      </p:sp>
      <p:sp>
        <p:nvSpPr>
          <p:cNvPr id="31" name="TextBox 30">
            <a:extLst>
              <a:ext uri="{FF2B5EF4-FFF2-40B4-BE49-F238E27FC236}">
                <a16:creationId xmlns:a16="http://schemas.microsoft.com/office/drawing/2014/main" id="{A7738D99-C5FF-E3A7-E2EE-4337F37A6FD6}"/>
              </a:ext>
            </a:extLst>
          </p:cNvPr>
          <p:cNvSpPr txBox="1"/>
          <p:nvPr/>
        </p:nvSpPr>
        <p:spPr>
          <a:xfrm>
            <a:off x="1958887" y="2192555"/>
            <a:ext cx="523709" cy="415498"/>
          </a:xfrm>
          <a:prstGeom prst="rect">
            <a:avLst/>
          </a:prstGeom>
          <a:noFill/>
        </p:spPr>
        <p:txBody>
          <a:bodyPr wrap="square" rtlCol="0">
            <a:spAutoFit/>
          </a:bodyPr>
          <a:lstStyle/>
          <a:p>
            <a:r>
              <a:rPr lang="en-US" sz="2100"/>
              <a:t>E</a:t>
            </a:r>
            <a:r>
              <a:rPr lang="en-US" sz="2100" baseline="-25000"/>
              <a:t>13</a:t>
            </a:r>
          </a:p>
        </p:txBody>
      </p:sp>
      <p:sp>
        <p:nvSpPr>
          <p:cNvPr id="32" name="TextBox 31">
            <a:extLst>
              <a:ext uri="{FF2B5EF4-FFF2-40B4-BE49-F238E27FC236}">
                <a16:creationId xmlns:a16="http://schemas.microsoft.com/office/drawing/2014/main" id="{50CF1130-6027-A2C5-C2A5-81C55805E3EA}"/>
              </a:ext>
            </a:extLst>
          </p:cNvPr>
          <p:cNvSpPr txBox="1"/>
          <p:nvPr/>
        </p:nvSpPr>
        <p:spPr>
          <a:xfrm>
            <a:off x="1988820" y="3417172"/>
            <a:ext cx="523709" cy="415498"/>
          </a:xfrm>
          <a:prstGeom prst="rect">
            <a:avLst/>
          </a:prstGeom>
          <a:noFill/>
        </p:spPr>
        <p:txBody>
          <a:bodyPr wrap="square" rtlCol="0">
            <a:spAutoFit/>
          </a:bodyPr>
          <a:lstStyle/>
          <a:p>
            <a:r>
              <a:rPr lang="en-US" sz="2100"/>
              <a:t>E</a:t>
            </a:r>
            <a:r>
              <a:rPr lang="en-US" sz="2100" baseline="-25000"/>
              <a:t>9</a:t>
            </a:r>
          </a:p>
        </p:txBody>
      </p:sp>
      <p:graphicFrame>
        <p:nvGraphicFramePr>
          <p:cNvPr id="33" name="Table 32">
            <a:extLst>
              <a:ext uri="{FF2B5EF4-FFF2-40B4-BE49-F238E27FC236}">
                <a16:creationId xmlns:a16="http://schemas.microsoft.com/office/drawing/2014/main" id="{71BB23C2-D8CE-A4BE-0644-FCC1AE527FFC}"/>
              </a:ext>
            </a:extLst>
          </p:cNvPr>
          <p:cNvGraphicFramePr>
            <a:graphicFrameLocks noGrp="1"/>
          </p:cNvGraphicFramePr>
          <p:nvPr/>
        </p:nvGraphicFramePr>
        <p:xfrm>
          <a:off x="2466380" y="2226845"/>
          <a:ext cx="5015700" cy="341708"/>
        </p:xfrm>
        <a:graphic>
          <a:graphicData uri="http://schemas.openxmlformats.org/drawingml/2006/table">
            <a:tbl>
              <a:tblPr>
                <a:tableStyleId>{5C22544A-7EE6-4342-B048-85BDC9FD1C3A}</a:tableStyleId>
              </a:tblPr>
              <a:tblGrid>
                <a:gridCol w="501570">
                  <a:extLst>
                    <a:ext uri="{9D8B030D-6E8A-4147-A177-3AD203B41FA5}">
                      <a16:colId xmlns:a16="http://schemas.microsoft.com/office/drawing/2014/main" val="4293878275"/>
                    </a:ext>
                  </a:extLst>
                </a:gridCol>
                <a:gridCol w="501570">
                  <a:extLst>
                    <a:ext uri="{9D8B030D-6E8A-4147-A177-3AD203B41FA5}">
                      <a16:colId xmlns:a16="http://schemas.microsoft.com/office/drawing/2014/main" val="1720496388"/>
                    </a:ext>
                  </a:extLst>
                </a:gridCol>
                <a:gridCol w="501570">
                  <a:extLst>
                    <a:ext uri="{9D8B030D-6E8A-4147-A177-3AD203B41FA5}">
                      <a16:colId xmlns:a16="http://schemas.microsoft.com/office/drawing/2014/main" val="1094424458"/>
                    </a:ext>
                  </a:extLst>
                </a:gridCol>
                <a:gridCol w="501570">
                  <a:extLst>
                    <a:ext uri="{9D8B030D-6E8A-4147-A177-3AD203B41FA5}">
                      <a16:colId xmlns:a16="http://schemas.microsoft.com/office/drawing/2014/main" val="3100018027"/>
                    </a:ext>
                  </a:extLst>
                </a:gridCol>
                <a:gridCol w="501570">
                  <a:extLst>
                    <a:ext uri="{9D8B030D-6E8A-4147-A177-3AD203B41FA5}">
                      <a16:colId xmlns:a16="http://schemas.microsoft.com/office/drawing/2014/main" val="950952102"/>
                    </a:ext>
                  </a:extLst>
                </a:gridCol>
                <a:gridCol w="501570">
                  <a:extLst>
                    <a:ext uri="{9D8B030D-6E8A-4147-A177-3AD203B41FA5}">
                      <a16:colId xmlns:a16="http://schemas.microsoft.com/office/drawing/2014/main" val="743884871"/>
                    </a:ext>
                  </a:extLst>
                </a:gridCol>
                <a:gridCol w="501570">
                  <a:extLst>
                    <a:ext uri="{9D8B030D-6E8A-4147-A177-3AD203B41FA5}">
                      <a16:colId xmlns:a16="http://schemas.microsoft.com/office/drawing/2014/main" val="3672401818"/>
                    </a:ext>
                  </a:extLst>
                </a:gridCol>
                <a:gridCol w="501570">
                  <a:extLst>
                    <a:ext uri="{9D8B030D-6E8A-4147-A177-3AD203B41FA5}">
                      <a16:colId xmlns:a16="http://schemas.microsoft.com/office/drawing/2014/main" val="921125606"/>
                    </a:ext>
                  </a:extLst>
                </a:gridCol>
                <a:gridCol w="501570">
                  <a:extLst>
                    <a:ext uri="{9D8B030D-6E8A-4147-A177-3AD203B41FA5}">
                      <a16:colId xmlns:a16="http://schemas.microsoft.com/office/drawing/2014/main" val="2454584102"/>
                    </a:ext>
                  </a:extLst>
                </a:gridCol>
                <a:gridCol w="501570">
                  <a:extLst>
                    <a:ext uri="{9D8B030D-6E8A-4147-A177-3AD203B41FA5}">
                      <a16:colId xmlns:a16="http://schemas.microsoft.com/office/drawing/2014/main" val="985147993"/>
                    </a:ext>
                  </a:extLst>
                </a:gridCol>
              </a:tblGrid>
              <a:tr h="341708">
                <a:tc>
                  <a:txBody>
                    <a:bodyPr/>
                    <a:lstStyle/>
                    <a:p>
                      <a:pPr algn="ctr" fontAlgn="b"/>
                      <a:r>
                        <a:rPr lang="en-US" sz="1800" u="none" strike="noStrike">
                          <a:effectLst/>
                        </a:rPr>
                        <a:t>M</a:t>
                      </a:r>
                      <a:r>
                        <a:rPr lang="en-US" sz="1800" u="none" strike="noStrike" baseline="-25000">
                          <a:effectLst/>
                        </a:rPr>
                        <a:t>92</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7</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6</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20</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43</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42</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21</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38</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14</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34</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extLst>
                  <a:ext uri="{0D108BD9-81ED-4DB2-BD59-A6C34878D82A}">
                    <a16:rowId xmlns:a16="http://schemas.microsoft.com/office/drawing/2014/main" val="661585518"/>
                  </a:ext>
                </a:extLst>
              </a:tr>
            </a:tbl>
          </a:graphicData>
        </a:graphic>
      </p:graphicFrame>
      <p:graphicFrame>
        <p:nvGraphicFramePr>
          <p:cNvPr id="34" name="Table 33">
            <a:extLst>
              <a:ext uri="{FF2B5EF4-FFF2-40B4-BE49-F238E27FC236}">
                <a16:creationId xmlns:a16="http://schemas.microsoft.com/office/drawing/2014/main" id="{2A9912E7-4044-32CA-A1C3-56163CBFAEB0}"/>
              </a:ext>
            </a:extLst>
          </p:cNvPr>
          <p:cNvGraphicFramePr>
            <a:graphicFrameLocks noGrp="1"/>
          </p:cNvGraphicFramePr>
          <p:nvPr/>
        </p:nvGraphicFramePr>
        <p:xfrm>
          <a:off x="2466380" y="3467880"/>
          <a:ext cx="5015700" cy="341708"/>
        </p:xfrm>
        <a:graphic>
          <a:graphicData uri="http://schemas.openxmlformats.org/drawingml/2006/table">
            <a:tbl>
              <a:tblPr>
                <a:tableStyleId>{5C22544A-7EE6-4342-B048-85BDC9FD1C3A}</a:tableStyleId>
              </a:tblPr>
              <a:tblGrid>
                <a:gridCol w="501570">
                  <a:extLst>
                    <a:ext uri="{9D8B030D-6E8A-4147-A177-3AD203B41FA5}">
                      <a16:colId xmlns:a16="http://schemas.microsoft.com/office/drawing/2014/main" val="4293878275"/>
                    </a:ext>
                  </a:extLst>
                </a:gridCol>
                <a:gridCol w="501570">
                  <a:extLst>
                    <a:ext uri="{9D8B030D-6E8A-4147-A177-3AD203B41FA5}">
                      <a16:colId xmlns:a16="http://schemas.microsoft.com/office/drawing/2014/main" val="1720496388"/>
                    </a:ext>
                  </a:extLst>
                </a:gridCol>
                <a:gridCol w="501570">
                  <a:extLst>
                    <a:ext uri="{9D8B030D-6E8A-4147-A177-3AD203B41FA5}">
                      <a16:colId xmlns:a16="http://schemas.microsoft.com/office/drawing/2014/main" val="1094424458"/>
                    </a:ext>
                  </a:extLst>
                </a:gridCol>
                <a:gridCol w="501570">
                  <a:extLst>
                    <a:ext uri="{9D8B030D-6E8A-4147-A177-3AD203B41FA5}">
                      <a16:colId xmlns:a16="http://schemas.microsoft.com/office/drawing/2014/main" val="3100018027"/>
                    </a:ext>
                  </a:extLst>
                </a:gridCol>
                <a:gridCol w="501570">
                  <a:extLst>
                    <a:ext uri="{9D8B030D-6E8A-4147-A177-3AD203B41FA5}">
                      <a16:colId xmlns:a16="http://schemas.microsoft.com/office/drawing/2014/main" val="950952102"/>
                    </a:ext>
                  </a:extLst>
                </a:gridCol>
                <a:gridCol w="501570">
                  <a:extLst>
                    <a:ext uri="{9D8B030D-6E8A-4147-A177-3AD203B41FA5}">
                      <a16:colId xmlns:a16="http://schemas.microsoft.com/office/drawing/2014/main" val="743884871"/>
                    </a:ext>
                  </a:extLst>
                </a:gridCol>
                <a:gridCol w="501570">
                  <a:extLst>
                    <a:ext uri="{9D8B030D-6E8A-4147-A177-3AD203B41FA5}">
                      <a16:colId xmlns:a16="http://schemas.microsoft.com/office/drawing/2014/main" val="3672401818"/>
                    </a:ext>
                  </a:extLst>
                </a:gridCol>
                <a:gridCol w="501570">
                  <a:extLst>
                    <a:ext uri="{9D8B030D-6E8A-4147-A177-3AD203B41FA5}">
                      <a16:colId xmlns:a16="http://schemas.microsoft.com/office/drawing/2014/main" val="921125606"/>
                    </a:ext>
                  </a:extLst>
                </a:gridCol>
                <a:gridCol w="501570">
                  <a:extLst>
                    <a:ext uri="{9D8B030D-6E8A-4147-A177-3AD203B41FA5}">
                      <a16:colId xmlns:a16="http://schemas.microsoft.com/office/drawing/2014/main" val="2454584102"/>
                    </a:ext>
                  </a:extLst>
                </a:gridCol>
                <a:gridCol w="501570">
                  <a:extLst>
                    <a:ext uri="{9D8B030D-6E8A-4147-A177-3AD203B41FA5}">
                      <a16:colId xmlns:a16="http://schemas.microsoft.com/office/drawing/2014/main" val="985147993"/>
                    </a:ext>
                  </a:extLst>
                </a:gridCol>
              </a:tblGrid>
              <a:tr h="341708">
                <a:tc>
                  <a:txBody>
                    <a:bodyPr/>
                    <a:lstStyle/>
                    <a:p>
                      <a:pPr algn="ctr" fontAlgn="b"/>
                      <a:r>
                        <a:rPr lang="en-US" sz="1800" u="none" strike="noStrike">
                          <a:effectLst/>
                        </a:rPr>
                        <a:t>M</a:t>
                      </a:r>
                      <a:r>
                        <a:rPr lang="en-US" sz="1800" u="none" strike="noStrike" baseline="-25000">
                          <a:effectLst/>
                        </a:rPr>
                        <a:t>64</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45</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49</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32</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16</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21</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8</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15</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90</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a:effectLst/>
                        </a:rPr>
                        <a:t>M</a:t>
                      </a:r>
                      <a:r>
                        <a:rPr lang="en-US" sz="1800" u="none" strike="noStrike" baseline="-25000">
                          <a:effectLst/>
                        </a:rPr>
                        <a:t>33</a:t>
                      </a:r>
                      <a:endParaRPr lang="en-US" sz="1800" b="0" i="0" u="none" strike="noStrike">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extLst>
                  <a:ext uri="{0D108BD9-81ED-4DB2-BD59-A6C34878D82A}">
                    <a16:rowId xmlns:a16="http://schemas.microsoft.com/office/drawing/2014/main" val="661585518"/>
                  </a:ext>
                </a:extLst>
              </a:tr>
            </a:tbl>
          </a:graphicData>
        </a:graphic>
      </p:graphicFrame>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B6B8233-C79F-FE5A-6535-0D303D98731F}"/>
                  </a:ext>
                </a:extLst>
              </p:cNvPr>
              <p:cNvSpPr txBox="1"/>
              <p:nvPr/>
            </p:nvSpPr>
            <p:spPr>
              <a:xfrm>
                <a:off x="7482080" y="1087225"/>
                <a:ext cx="1255012" cy="3231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SG" sz="1500" b="1" i="1" dirty="0">
                          <a:latin typeface="Cambria Math" panose="02040503050406030204" pitchFamily="18" charset="0"/>
                          <a:cs typeface="Times New Roman" panose="02020603050405020304" pitchFamily="18" charset="0"/>
                        </a:rPr>
                        <m:t>𝒇</m:t>
                      </m:r>
                      <m:r>
                        <a:rPr lang="en-SG" sz="1500" b="1" i="1" dirty="0">
                          <a:latin typeface="Cambria Math" panose="02040503050406030204" pitchFamily="18" charset="0"/>
                          <a:cs typeface="Times New Roman" panose="02020603050405020304" pitchFamily="18" charset="0"/>
                        </a:rPr>
                        <m:t>(</m:t>
                      </m:r>
                      <m:r>
                        <a:rPr lang="en-SG" sz="1500" b="1" i="1" dirty="0">
                          <a:latin typeface="Cambria Math" panose="02040503050406030204" pitchFamily="18" charset="0"/>
                          <a:cs typeface="Times New Roman" panose="02020603050405020304" pitchFamily="18" charset="0"/>
                        </a:rPr>
                        <m:t>𝑬</m:t>
                      </m:r>
                      <m:r>
                        <a:rPr lang="en-SG" sz="1500" b="1" i="1" baseline="-25000" dirty="0">
                          <a:latin typeface="Cambria Math" panose="02040503050406030204" pitchFamily="18" charset="0"/>
                          <a:cs typeface="Times New Roman" panose="02020603050405020304" pitchFamily="18" charset="0"/>
                        </a:rPr>
                        <m:t>𝟐𝟗</m:t>
                      </m:r>
                      <m:r>
                        <a:rPr lang="en-SG" sz="1500" b="1" i="1" dirty="0">
                          <a:latin typeface="Cambria Math" panose="02040503050406030204" pitchFamily="18" charset="0"/>
                          <a:cs typeface="Times New Roman" panose="02020603050405020304" pitchFamily="18" charset="0"/>
                        </a:rPr>
                        <m:t>)= </m:t>
                      </m:r>
                      <m:r>
                        <a:rPr lang="en-SG" sz="1500" b="1" i="1" dirty="0">
                          <a:latin typeface="Cambria Math" panose="02040503050406030204" pitchFamily="18" charset="0"/>
                          <a:cs typeface="Times New Roman" panose="02020603050405020304" pitchFamily="18" charset="0"/>
                        </a:rPr>
                        <m:t>𝟐𝟑</m:t>
                      </m:r>
                    </m:oMath>
                  </m:oMathPara>
                </a14:m>
                <a:endParaRPr lang="en-SG" sz="1500" b="1" dirty="0">
                  <a:latin typeface="+mj-lt"/>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3B6B8233-C79F-FE5A-6535-0D303D98731F}"/>
                  </a:ext>
                </a:extLst>
              </p:cNvPr>
              <p:cNvSpPr txBox="1">
                <a:spLocks noRot="1" noChangeAspect="1" noMove="1" noResize="1" noEditPoints="1" noAdjustHandles="1" noChangeArrowheads="1" noChangeShapeType="1" noTextEdit="1"/>
              </p:cNvSpPr>
              <p:nvPr/>
            </p:nvSpPr>
            <p:spPr>
              <a:xfrm>
                <a:off x="7482080" y="1087225"/>
                <a:ext cx="1255012" cy="323165"/>
              </a:xfrm>
              <a:prstGeom prst="rect">
                <a:avLst/>
              </a:prstGeom>
              <a:blipFill>
                <a:blip r:embed="rId3"/>
                <a:stretch>
                  <a:fillRect b="-11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EC7144B-8C8C-78EB-4937-4E1FB46F1CCF}"/>
                  </a:ext>
                </a:extLst>
              </p:cNvPr>
              <p:cNvSpPr txBox="1"/>
              <p:nvPr/>
            </p:nvSpPr>
            <p:spPr>
              <a:xfrm>
                <a:off x="7425451" y="2226846"/>
                <a:ext cx="1368269" cy="3231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SG" sz="1500" b="1" i="1" dirty="0">
                          <a:latin typeface="Cambria Math" panose="02040503050406030204" pitchFamily="18" charset="0"/>
                          <a:cs typeface="Times New Roman" panose="02020603050405020304" pitchFamily="18" charset="0"/>
                        </a:rPr>
                        <m:t>𝒇</m:t>
                      </m:r>
                      <m:r>
                        <a:rPr lang="en-SG" sz="1500" b="1" i="1" dirty="0">
                          <a:latin typeface="Cambria Math" panose="02040503050406030204" pitchFamily="18" charset="0"/>
                          <a:cs typeface="Times New Roman" panose="02020603050405020304" pitchFamily="18" charset="0"/>
                        </a:rPr>
                        <m:t>(</m:t>
                      </m:r>
                      <m:r>
                        <a:rPr lang="en-SG" sz="1500" b="1" i="1" dirty="0">
                          <a:latin typeface="Cambria Math" panose="02040503050406030204" pitchFamily="18" charset="0"/>
                          <a:cs typeface="Times New Roman" panose="02020603050405020304" pitchFamily="18" charset="0"/>
                        </a:rPr>
                        <m:t>𝑬</m:t>
                      </m:r>
                      <m:r>
                        <a:rPr lang="en-SG" sz="1500" b="1" i="1" baseline="-25000" dirty="0">
                          <a:latin typeface="Cambria Math" panose="02040503050406030204" pitchFamily="18" charset="0"/>
                          <a:cs typeface="Times New Roman" panose="02020603050405020304" pitchFamily="18" charset="0"/>
                        </a:rPr>
                        <m:t>𝟏𝟑</m:t>
                      </m:r>
                      <m:r>
                        <a:rPr lang="en-SG" sz="1500" b="1" i="1" dirty="0">
                          <a:latin typeface="Cambria Math" panose="02040503050406030204" pitchFamily="18" charset="0"/>
                          <a:cs typeface="Times New Roman" panose="02020603050405020304" pitchFamily="18" charset="0"/>
                        </a:rPr>
                        <m:t>)= </m:t>
                      </m:r>
                      <m:r>
                        <a:rPr lang="en-SG" sz="1500" b="1" i="1" dirty="0">
                          <a:latin typeface="Cambria Math" panose="02040503050406030204" pitchFamily="18" charset="0"/>
                          <a:cs typeface="Times New Roman" panose="02020603050405020304" pitchFamily="18" charset="0"/>
                        </a:rPr>
                        <m:t>𝟐𝟓</m:t>
                      </m:r>
                    </m:oMath>
                  </m:oMathPara>
                </a14:m>
                <a:endParaRPr lang="en-SG" sz="1500" b="1" dirty="0">
                  <a:latin typeface="+mj-lt"/>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DEC7144B-8C8C-78EB-4937-4E1FB46F1CCF}"/>
                  </a:ext>
                </a:extLst>
              </p:cNvPr>
              <p:cNvSpPr txBox="1">
                <a:spLocks noRot="1" noChangeAspect="1" noMove="1" noResize="1" noEditPoints="1" noAdjustHandles="1" noChangeArrowheads="1" noChangeShapeType="1" noTextEdit="1"/>
              </p:cNvSpPr>
              <p:nvPr/>
            </p:nvSpPr>
            <p:spPr>
              <a:xfrm>
                <a:off x="7425451" y="2226846"/>
                <a:ext cx="1368269" cy="323165"/>
              </a:xfrm>
              <a:prstGeom prst="rect">
                <a:avLst/>
              </a:prstGeom>
              <a:blipFill>
                <a:blip r:embed="rId4"/>
                <a:stretch>
                  <a:fillRect b="-11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36FE675-39A4-C14E-67E6-528C7AC0397A}"/>
                  </a:ext>
                </a:extLst>
              </p:cNvPr>
              <p:cNvSpPr txBox="1"/>
              <p:nvPr/>
            </p:nvSpPr>
            <p:spPr>
              <a:xfrm>
                <a:off x="7574664" y="3479328"/>
                <a:ext cx="1134995" cy="3231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SG" sz="1500" b="1" i="1" dirty="0">
                          <a:latin typeface="Cambria Math" panose="02040503050406030204" pitchFamily="18" charset="0"/>
                          <a:cs typeface="Times New Roman" panose="02020603050405020304" pitchFamily="18" charset="0"/>
                        </a:rPr>
                        <m:t>𝒇</m:t>
                      </m:r>
                      <m:r>
                        <a:rPr lang="en-SG" sz="1500" b="1" i="1" dirty="0">
                          <a:latin typeface="Cambria Math" panose="02040503050406030204" pitchFamily="18" charset="0"/>
                          <a:cs typeface="Times New Roman" panose="02020603050405020304" pitchFamily="18" charset="0"/>
                        </a:rPr>
                        <m:t>(</m:t>
                      </m:r>
                      <m:r>
                        <a:rPr lang="en-SG" sz="1500" b="1" i="1" dirty="0">
                          <a:latin typeface="Cambria Math" panose="02040503050406030204" pitchFamily="18" charset="0"/>
                          <a:cs typeface="Times New Roman" panose="02020603050405020304" pitchFamily="18" charset="0"/>
                        </a:rPr>
                        <m:t>𝑬</m:t>
                      </m:r>
                      <m:r>
                        <a:rPr lang="en-SG" sz="1500" b="1" i="1" baseline="-25000" dirty="0">
                          <a:latin typeface="Cambria Math" panose="02040503050406030204" pitchFamily="18" charset="0"/>
                          <a:cs typeface="Times New Roman" panose="02020603050405020304" pitchFamily="18" charset="0"/>
                        </a:rPr>
                        <m:t>𝟗</m:t>
                      </m:r>
                      <m:r>
                        <a:rPr lang="en-SG" sz="1500" b="1" i="1" dirty="0">
                          <a:latin typeface="Cambria Math" panose="02040503050406030204" pitchFamily="18" charset="0"/>
                          <a:cs typeface="Times New Roman" panose="02020603050405020304" pitchFamily="18" charset="0"/>
                        </a:rPr>
                        <m:t>)= </m:t>
                      </m:r>
                      <m:r>
                        <a:rPr lang="en-SG" sz="1500" b="1" i="1" dirty="0">
                          <a:latin typeface="Cambria Math" panose="02040503050406030204" pitchFamily="18" charset="0"/>
                          <a:cs typeface="Times New Roman" panose="02020603050405020304" pitchFamily="18" charset="0"/>
                        </a:rPr>
                        <m:t>𝟒</m:t>
                      </m:r>
                    </m:oMath>
                  </m:oMathPara>
                </a14:m>
                <a:endParaRPr lang="en-SG" sz="1500" b="1" dirty="0">
                  <a:latin typeface="+mj-lt"/>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136FE675-39A4-C14E-67E6-528C7AC0397A}"/>
                  </a:ext>
                </a:extLst>
              </p:cNvPr>
              <p:cNvSpPr txBox="1">
                <a:spLocks noRot="1" noChangeAspect="1" noMove="1" noResize="1" noEditPoints="1" noAdjustHandles="1" noChangeArrowheads="1" noChangeShapeType="1" noTextEdit="1"/>
              </p:cNvSpPr>
              <p:nvPr/>
            </p:nvSpPr>
            <p:spPr>
              <a:xfrm>
                <a:off x="7574664" y="3479328"/>
                <a:ext cx="1134995" cy="323165"/>
              </a:xfrm>
              <a:prstGeom prst="rect">
                <a:avLst/>
              </a:prstGeom>
              <a:blipFill>
                <a:blip r:embed="rId5"/>
                <a:stretch>
                  <a:fillRect b="-943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5CF26901-12D6-4232-78F2-EDA9FA55651F}"/>
              </a:ext>
            </a:extLst>
          </p:cNvPr>
          <p:cNvSpPr txBox="1"/>
          <p:nvPr/>
        </p:nvSpPr>
        <p:spPr>
          <a:xfrm>
            <a:off x="2992311" y="2635684"/>
            <a:ext cx="3754758" cy="415498"/>
          </a:xfrm>
          <a:prstGeom prst="rect">
            <a:avLst/>
          </a:prstGeom>
          <a:noFill/>
        </p:spPr>
        <p:txBody>
          <a:bodyPr wrap="square" rtlCol="0">
            <a:spAutoFit/>
          </a:bodyPr>
          <a:lstStyle/>
          <a:p>
            <a:r>
              <a:rPr lang="en-SG" sz="2100" b="1" dirty="0"/>
              <a:t>Best Ensemble</a:t>
            </a:r>
          </a:p>
        </p:txBody>
      </p:sp>
      <p:sp>
        <p:nvSpPr>
          <p:cNvPr id="9" name="TextBox 8">
            <a:extLst>
              <a:ext uri="{FF2B5EF4-FFF2-40B4-BE49-F238E27FC236}">
                <a16:creationId xmlns:a16="http://schemas.microsoft.com/office/drawing/2014/main" id="{E2089F21-620B-2F7C-0AAD-765E5800A46A}"/>
              </a:ext>
            </a:extLst>
          </p:cNvPr>
          <p:cNvSpPr txBox="1">
            <a:spLocks noChangeAspect="1"/>
          </p:cNvSpPr>
          <p:nvPr/>
        </p:nvSpPr>
        <p:spPr>
          <a:xfrm>
            <a:off x="1986295" y="2020296"/>
            <a:ext cx="153022" cy="248573"/>
          </a:xfrm>
          <a:prstGeom prst="rect">
            <a:avLst/>
          </a:prstGeom>
          <a:noFill/>
        </p:spPr>
        <p:txBody>
          <a:bodyPr wrap="square" rtlCol="0">
            <a:spAutoFit/>
          </a:bodyPr>
          <a:lstStyle/>
          <a:p>
            <a:endParaRPr lang="zh-CN" altLang="en-US" sz="1350" dirty="0"/>
          </a:p>
        </p:txBody>
      </p:sp>
      <p:sp>
        <p:nvSpPr>
          <p:cNvPr id="10" name="TextBox 9">
            <a:extLst>
              <a:ext uri="{FF2B5EF4-FFF2-40B4-BE49-F238E27FC236}">
                <a16:creationId xmlns:a16="http://schemas.microsoft.com/office/drawing/2014/main" id="{346065E2-F935-FB9E-3D58-34747AC1E5B5}"/>
              </a:ext>
            </a:extLst>
          </p:cNvPr>
          <p:cNvSpPr txBox="1"/>
          <p:nvPr/>
        </p:nvSpPr>
        <p:spPr>
          <a:xfrm>
            <a:off x="-55678" y="2192555"/>
            <a:ext cx="1711989" cy="415498"/>
          </a:xfrm>
          <a:prstGeom prst="rect">
            <a:avLst/>
          </a:prstGeom>
          <a:noFill/>
        </p:spPr>
        <p:txBody>
          <a:bodyPr wrap="square" rtlCol="0">
            <a:spAutoFit/>
          </a:bodyPr>
          <a:lstStyle/>
          <a:p>
            <a:r>
              <a:rPr lang="en-US" altLang="zh-CN" sz="2100" b="1" dirty="0"/>
              <a:t>Tournament</a:t>
            </a:r>
            <a:endParaRPr lang="zh-CN" altLang="en-US" sz="2100" b="1" dirty="0"/>
          </a:p>
        </p:txBody>
      </p:sp>
      <p:sp>
        <p:nvSpPr>
          <p:cNvPr id="11" name="TextBox 10">
            <a:extLst>
              <a:ext uri="{FF2B5EF4-FFF2-40B4-BE49-F238E27FC236}">
                <a16:creationId xmlns:a16="http://schemas.microsoft.com/office/drawing/2014/main" id="{0782DED1-E6F1-1839-6BD6-BB726E847ABF}"/>
              </a:ext>
            </a:extLst>
          </p:cNvPr>
          <p:cNvSpPr txBox="1"/>
          <p:nvPr/>
        </p:nvSpPr>
        <p:spPr>
          <a:xfrm>
            <a:off x="4179673" y="2228850"/>
            <a:ext cx="685800" cy="300082"/>
          </a:xfrm>
          <a:prstGeom prst="rect">
            <a:avLst/>
          </a:prstGeom>
          <a:noFill/>
        </p:spPr>
        <p:txBody>
          <a:bodyPr wrap="square" rtlCol="0">
            <a:spAutoFit/>
          </a:bodyPr>
          <a:lstStyle/>
          <a:p>
            <a:endParaRPr lang="zh-CN" altLang="en-US" sz="1350" dirty="0"/>
          </a:p>
        </p:txBody>
      </p:sp>
      <p:sp>
        <p:nvSpPr>
          <p:cNvPr id="12" name="TextBox 11">
            <a:extLst>
              <a:ext uri="{FF2B5EF4-FFF2-40B4-BE49-F238E27FC236}">
                <a16:creationId xmlns:a16="http://schemas.microsoft.com/office/drawing/2014/main" id="{C2609B0F-0F53-3E80-6E8C-3D824C177C1F}"/>
              </a:ext>
            </a:extLst>
          </p:cNvPr>
          <p:cNvSpPr txBox="1"/>
          <p:nvPr/>
        </p:nvSpPr>
        <p:spPr>
          <a:xfrm>
            <a:off x="4179673" y="2228850"/>
            <a:ext cx="685800" cy="300082"/>
          </a:xfrm>
          <a:prstGeom prst="rect">
            <a:avLst/>
          </a:prstGeom>
          <a:noFill/>
        </p:spPr>
        <p:txBody>
          <a:bodyPr wrap="square" rtlCol="0">
            <a:spAutoFit/>
          </a:bodyPr>
          <a:lstStyle/>
          <a:p>
            <a:endParaRPr lang="zh-CN" altLang="en-US" sz="1350" dirty="0"/>
          </a:p>
        </p:txBody>
      </p:sp>
      <p:grpSp>
        <p:nvGrpSpPr>
          <p:cNvPr id="13" name="Group 12">
            <a:extLst>
              <a:ext uri="{FF2B5EF4-FFF2-40B4-BE49-F238E27FC236}">
                <a16:creationId xmlns:a16="http://schemas.microsoft.com/office/drawing/2014/main" id="{DEF0951A-BEC7-E91F-06BB-010832F239D6}"/>
              </a:ext>
            </a:extLst>
          </p:cNvPr>
          <p:cNvGrpSpPr/>
          <p:nvPr/>
        </p:nvGrpSpPr>
        <p:grpSpPr>
          <a:xfrm>
            <a:off x="1434157" y="1174056"/>
            <a:ext cx="521024" cy="2521076"/>
            <a:chOff x="1302428" y="1510032"/>
            <a:chExt cx="521024" cy="1930397"/>
          </a:xfrm>
        </p:grpSpPr>
        <p:sp>
          <p:nvSpPr>
            <p:cNvPr id="14" name="Freeform: Shape 13">
              <a:extLst>
                <a:ext uri="{FF2B5EF4-FFF2-40B4-BE49-F238E27FC236}">
                  <a16:creationId xmlns:a16="http://schemas.microsoft.com/office/drawing/2014/main" id="{ABC21852-E421-2EE7-1B5B-2213CCF2C773}"/>
                </a:ext>
              </a:extLst>
            </p:cNvPr>
            <p:cNvSpPr/>
            <p:nvPr/>
          </p:nvSpPr>
          <p:spPr>
            <a:xfrm>
              <a:off x="1308727" y="2475230"/>
              <a:ext cx="506536" cy="965199"/>
            </a:xfrm>
            <a:custGeom>
              <a:avLst/>
              <a:gdLst>
                <a:gd name="connsiteX0" fmla="*/ 0 w 506536"/>
                <a:gd name="connsiteY0" fmla="*/ 0 h 965199"/>
                <a:gd name="connsiteX1" fmla="*/ 253268 w 506536"/>
                <a:gd name="connsiteY1" fmla="*/ 0 h 965199"/>
                <a:gd name="connsiteX2" fmla="*/ 253268 w 506536"/>
                <a:gd name="connsiteY2" fmla="*/ 965199 h 965199"/>
                <a:gd name="connsiteX3" fmla="*/ 506536 w 506536"/>
                <a:gd name="connsiteY3" fmla="*/ 965199 h 965199"/>
              </a:gdLst>
              <a:ahLst/>
              <a:cxnLst>
                <a:cxn ang="0">
                  <a:pos x="connsiteX0" y="connsiteY0"/>
                </a:cxn>
                <a:cxn ang="0">
                  <a:pos x="connsiteX1" y="connsiteY1"/>
                </a:cxn>
                <a:cxn ang="0">
                  <a:pos x="connsiteX2" y="connsiteY2"/>
                </a:cxn>
                <a:cxn ang="0">
                  <a:pos x="connsiteX3" y="connsiteY3"/>
                </a:cxn>
              </a:cxnLst>
              <a:rect l="l" t="t" r="r" b="b"/>
              <a:pathLst>
                <a:path w="506536" h="965199">
                  <a:moveTo>
                    <a:pt x="0" y="0"/>
                  </a:moveTo>
                  <a:lnTo>
                    <a:pt x="253268" y="0"/>
                  </a:lnTo>
                  <a:lnTo>
                    <a:pt x="253268" y="965199"/>
                  </a:lnTo>
                  <a:lnTo>
                    <a:pt x="506536" y="96519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38717" tIns="455348" rIns="238717" bIns="455349" numCol="1" spcCol="1270" anchor="ctr" anchorCtr="0">
              <a:noAutofit/>
            </a:bodyPr>
            <a:lstStyle/>
            <a:p>
              <a:pPr marL="0" lvl="0" indent="0" algn="ctr" defTabSz="222250">
                <a:lnSpc>
                  <a:spcPct val="90000"/>
                </a:lnSpc>
                <a:spcBef>
                  <a:spcPct val="0"/>
                </a:spcBef>
                <a:spcAft>
                  <a:spcPct val="35000"/>
                </a:spcAft>
                <a:buNone/>
              </a:pPr>
              <a:endParaRPr lang="zh-CN" altLang="en-US" sz="500" kern="1200"/>
            </a:p>
          </p:txBody>
        </p:sp>
        <p:sp>
          <p:nvSpPr>
            <p:cNvPr id="15" name="Freeform: Shape 14">
              <a:extLst>
                <a:ext uri="{FF2B5EF4-FFF2-40B4-BE49-F238E27FC236}">
                  <a16:creationId xmlns:a16="http://schemas.microsoft.com/office/drawing/2014/main" id="{5DB47C05-95F4-4053-7DC1-9777242F3670}"/>
                </a:ext>
              </a:extLst>
            </p:cNvPr>
            <p:cNvSpPr/>
            <p:nvPr/>
          </p:nvSpPr>
          <p:spPr>
            <a:xfrm>
              <a:off x="1570184" y="2429510"/>
              <a:ext cx="253268" cy="91440"/>
            </a:xfrm>
            <a:custGeom>
              <a:avLst/>
              <a:gdLst>
                <a:gd name="connsiteX0" fmla="*/ 0 w 506536"/>
                <a:gd name="connsiteY0" fmla="*/ 45720 h 91440"/>
                <a:gd name="connsiteX1" fmla="*/ 506536 w 506536"/>
                <a:gd name="connsiteY1" fmla="*/ 45720 h 91440"/>
              </a:gdLst>
              <a:ahLst/>
              <a:cxnLst>
                <a:cxn ang="0">
                  <a:pos x="connsiteX0" y="connsiteY0"/>
                </a:cxn>
                <a:cxn ang="0">
                  <a:pos x="connsiteX1" y="connsiteY1"/>
                </a:cxn>
              </a:cxnLst>
              <a:rect l="l" t="t" r="r" b="b"/>
              <a:pathLst>
                <a:path w="506536" h="91440">
                  <a:moveTo>
                    <a:pt x="0" y="45720"/>
                  </a:moveTo>
                  <a:lnTo>
                    <a:pt x="506536" y="4572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53305" tIns="33056" rIns="253305" bIns="33058" numCol="1" spcCol="1270" anchor="ctr" anchorCtr="0">
              <a:noAutofit/>
            </a:bodyPr>
            <a:lstStyle/>
            <a:p>
              <a:pPr marL="0" lvl="0" indent="0" algn="ctr" defTabSz="222250">
                <a:lnSpc>
                  <a:spcPct val="90000"/>
                </a:lnSpc>
                <a:spcBef>
                  <a:spcPct val="0"/>
                </a:spcBef>
                <a:spcAft>
                  <a:spcPct val="35000"/>
                </a:spcAft>
                <a:buNone/>
              </a:pPr>
              <a:endParaRPr lang="zh-CN" altLang="en-US" sz="500" kern="1200"/>
            </a:p>
          </p:txBody>
        </p:sp>
        <p:sp>
          <p:nvSpPr>
            <p:cNvPr id="16" name="Freeform: Shape 15">
              <a:extLst>
                <a:ext uri="{FF2B5EF4-FFF2-40B4-BE49-F238E27FC236}">
                  <a16:creationId xmlns:a16="http://schemas.microsoft.com/office/drawing/2014/main" id="{E4A80155-84A8-687E-FC05-53B199A0835E}"/>
                </a:ext>
              </a:extLst>
            </p:cNvPr>
            <p:cNvSpPr/>
            <p:nvPr/>
          </p:nvSpPr>
          <p:spPr>
            <a:xfrm>
              <a:off x="1302428" y="1510032"/>
              <a:ext cx="506536" cy="965200"/>
            </a:xfrm>
            <a:custGeom>
              <a:avLst/>
              <a:gdLst>
                <a:gd name="connsiteX0" fmla="*/ 0 w 506536"/>
                <a:gd name="connsiteY0" fmla="*/ 965200 h 965200"/>
                <a:gd name="connsiteX1" fmla="*/ 253268 w 506536"/>
                <a:gd name="connsiteY1" fmla="*/ 965200 h 965200"/>
                <a:gd name="connsiteX2" fmla="*/ 253268 w 506536"/>
                <a:gd name="connsiteY2" fmla="*/ 0 h 965200"/>
                <a:gd name="connsiteX3" fmla="*/ 506536 w 506536"/>
                <a:gd name="connsiteY3" fmla="*/ 0 h 965200"/>
              </a:gdLst>
              <a:ahLst/>
              <a:cxnLst>
                <a:cxn ang="0">
                  <a:pos x="connsiteX0" y="connsiteY0"/>
                </a:cxn>
                <a:cxn ang="0">
                  <a:pos x="connsiteX1" y="connsiteY1"/>
                </a:cxn>
                <a:cxn ang="0">
                  <a:pos x="connsiteX2" y="connsiteY2"/>
                </a:cxn>
                <a:cxn ang="0">
                  <a:pos x="connsiteX3" y="connsiteY3"/>
                </a:cxn>
              </a:cxnLst>
              <a:rect l="l" t="t" r="r" b="b"/>
              <a:pathLst>
                <a:path w="506536" h="965200">
                  <a:moveTo>
                    <a:pt x="0" y="965200"/>
                  </a:moveTo>
                  <a:lnTo>
                    <a:pt x="253268" y="965200"/>
                  </a:lnTo>
                  <a:lnTo>
                    <a:pt x="253268" y="0"/>
                  </a:lnTo>
                  <a:lnTo>
                    <a:pt x="506536"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38717" tIns="455349" rIns="238717" bIns="455349" numCol="1" spcCol="1270" anchor="ctr" anchorCtr="0">
              <a:noAutofit/>
            </a:bodyPr>
            <a:lstStyle/>
            <a:p>
              <a:pPr marL="0" lvl="0" indent="0" algn="ctr" defTabSz="222250">
                <a:lnSpc>
                  <a:spcPct val="90000"/>
                </a:lnSpc>
                <a:spcBef>
                  <a:spcPct val="0"/>
                </a:spcBef>
                <a:spcAft>
                  <a:spcPct val="35000"/>
                </a:spcAft>
                <a:buNone/>
              </a:pPr>
              <a:endParaRPr lang="zh-CN" altLang="en-US" sz="500" kern="1200"/>
            </a:p>
          </p:txBody>
        </p:sp>
      </p:grpSp>
      <p:sp>
        <p:nvSpPr>
          <p:cNvPr id="17" name="Title 1">
            <a:extLst>
              <a:ext uri="{FF2B5EF4-FFF2-40B4-BE49-F238E27FC236}">
                <a16:creationId xmlns:a16="http://schemas.microsoft.com/office/drawing/2014/main" id="{88841D1C-44CD-7742-3E39-7B7035EC807F}"/>
              </a:ext>
            </a:extLst>
          </p:cNvPr>
          <p:cNvSpPr txBox="1">
            <a:spLocks/>
          </p:cNvSpPr>
          <p:nvPr/>
        </p:nvSpPr>
        <p:spPr>
          <a:xfrm>
            <a:off x="190042" y="149164"/>
            <a:ext cx="8229600" cy="595754"/>
          </a:xfrm>
          <a:prstGeom prst="rect">
            <a:avLst/>
          </a:prstGeom>
        </p:spPr>
        <p:txBody>
          <a:bodyPr>
            <a:normAutofit fontScale="97500" lnSpcReduction="10000"/>
          </a:bodyPr>
          <a:lstStyle>
            <a:lvl1pPr algn="l" defTabSz="457200" rtl="0" eaLnBrk="1" latinLnBrk="0" hangingPunct="1">
              <a:spcBef>
                <a:spcPct val="0"/>
              </a:spcBef>
              <a:buNone/>
              <a:defRPr sz="4400" kern="1200">
                <a:solidFill>
                  <a:schemeClr val="tx1"/>
                </a:solidFill>
                <a:latin typeface="Arial"/>
                <a:ea typeface="+mj-ea"/>
                <a:cs typeface="+mj-cs"/>
              </a:defRPr>
            </a:lvl1pPr>
          </a:lstStyle>
          <a:p>
            <a:r>
              <a:rPr lang="en-US" sz="3600" dirty="0"/>
              <a:t>Tournament Selection</a:t>
            </a:r>
          </a:p>
          <a:p>
            <a:endParaRPr lang="en-US" sz="3600" dirty="0"/>
          </a:p>
        </p:txBody>
      </p:sp>
    </p:spTree>
    <p:extLst>
      <p:ext uri="{BB962C8B-B14F-4D97-AF65-F5344CB8AC3E}">
        <p14:creationId xmlns:p14="http://schemas.microsoft.com/office/powerpoint/2010/main" val="33139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par>
                                <p:cTn id="13" presetID="2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100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1000"/>
                                        <p:tgtEl>
                                          <p:spTgt spid="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1000"/>
                                        <p:tgtEl>
                                          <p:spTgt spid="32"/>
                                        </p:tgtEl>
                                      </p:cBhvr>
                                    </p:animEffect>
                                  </p:childTnLst>
                                </p:cTn>
                              </p:par>
                              <p:par>
                                <p:cTn id="25" presetID="22" presetClass="entr" presetSubtype="8"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1000"/>
                                        <p:tgtEl>
                                          <p:spTgt spid="33"/>
                                        </p:tgtEl>
                                      </p:cBhvr>
                                    </p:animEffect>
                                  </p:childTnLst>
                                </p:cTn>
                              </p:par>
                              <p:par>
                                <p:cTn id="28" presetID="22" presetClass="entr" presetSubtype="8"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1000"/>
                                        <p:tgtEl>
                                          <p:spTgt spid="34"/>
                                        </p:tgtEl>
                                      </p:cBhvr>
                                    </p:animEffect>
                                  </p:childTnLst>
                                </p:cTn>
                              </p:par>
                            </p:childTnLst>
                          </p:cTn>
                        </p:par>
                        <p:par>
                          <p:cTn id="31" fill="hold">
                            <p:stCondLst>
                              <p:cond delay="1500"/>
                            </p:stCondLst>
                            <p:childTnLst>
                              <p:par>
                                <p:cTn id="32" presetID="10" presetClass="entr" presetSubtype="0" fill="hold" grpId="1"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par>
                          <p:cTn id="35" fill="hold">
                            <p:stCondLst>
                              <p:cond delay="2000"/>
                            </p:stCondLst>
                            <p:childTnLst>
                              <p:par>
                                <p:cTn id="36" presetID="10" presetClass="entr" presetSubtype="0" fill="hold" grpId="1"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fade">
                                      <p:cBhvr>
                                        <p:cTn id="42" dur="500"/>
                                        <p:tgtEl>
                                          <p:spTgt spid="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9" presetClass="emph" presetSubtype="0" fill="hold" nodeType="clickEffect">
                                  <p:stCondLst>
                                    <p:cond delay="0"/>
                                  </p:stCondLst>
                                  <p:childTnLst>
                                    <p:animClr clrSpc="rgb" dir="cw">
                                      <p:cBhvr override="childStyle">
                                        <p:cTn id="46" dur="500" fill="hold"/>
                                        <p:tgtEl>
                                          <p:spTgt spid="4">
                                            <p:txEl>
                                              <p:pRg st="0" end="0"/>
                                            </p:txEl>
                                          </p:spTgt>
                                        </p:tgtEl>
                                        <p:attrNameLst>
                                          <p:attrName>style.color</p:attrName>
                                        </p:attrNameLst>
                                      </p:cBhvr>
                                      <p:to>
                                        <a:schemeClr val="accent2"/>
                                      </p:to>
                                    </p:animClr>
                                    <p:animClr clrSpc="rgb" dir="cw">
                                      <p:cBhvr>
                                        <p:cTn id="47" dur="500" fill="hold"/>
                                        <p:tgtEl>
                                          <p:spTgt spid="4">
                                            <p:txEl>
                                              <p:pRg st="0" end="0"/>
                                            </p:txEl>
                                          </p:spTgt>
                                        </p:tgtEl>
                                        <p:attrNameLst>
                                          <p:attrName>fillcolor</p:attrName>
                                        </p:attrNameLst>
                                      </p:cBhvr>
                                      <p:to>
                                        <a:schemeClr val="accent2"/>
                                      </p:to>
                                    </p:animClr>
                                    <p:set>
                                      <p:cBhvr>
                                        <p:cTn id="48" dur="500" fill="hold"/>
                                        <p:tgtEl>
                                          <p:spTgt spid="4">
                                            <p:txEl>
                                              <p:pRg st="0" end="0"/>
                                            </p:txEl>
                                          </p:spTgt>
                                        </p:tgtEl>
                                        <p:attrNameLst>
                                          <p:attrName>fill.type</p:attrName>
                                        </p:attrNameLst>
                                      </p:cBhvr>
                                      <p:to>
                                        <p:strVal val="solid"/>
                                      </p:to>
                                    </p:set>
                                    <p:set>
                                      <p:cBhvr>
                                        <p:cTn id="49" dur="500" fill="hold"/>
                                        <p:tgtEl>
                                          <p:spTgt spid="4">
                                            <p:txEl>
                                              <p:pRg st="0" end="0"/>
                                            </p:txEl>
                                          </p:spTgt>
                                        </p:tgtEl>
                                        <p:attrNameLst>
                                          <p:attrName>fill.on</p:attrName>
                                        </p:attrNameLst>
                                      </p:cBhvr>
                                      <p:to>
                                        <p:strVal val="true"/>
                                      </p:to>
                                    </p:set>
                                  </p:childTnLst>
                                </p:cTn>
                              </p:par>
                              <p:par>
                                <p:cTn id="50" presetID="10" presetClass="exit" presetSubtype="0" fill="hold" nodeType="withEffect">
                                  <p:stCondLst>
                                    <p:cond delay="200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0" presetClass="exit" presetSubtype="0" fill="hold" grpId="1" nodeType="withEffect">
                                  <p:stCondLst>
                                    <p:cond delay="2000"/>
                                  </p:stCondLst>
                                  <p:childTnLst>
                                    <p:animEffect transition="out" filter="fade">
                                      <p:cBhvr>
                                        <p:cTn id="54" dur="500"/>
                                        <p:tgtEl>
                                          <p:spTgt spid="30"/>
                                        </p:tgtEl>
                                      </p:cBhvr>
                                    </p:animEffect>
                                    <p:set>
                                      <p:cBhvr>
                                        <p:cTn id="55" dur="1" fill="hold">
                                          <p:stCondLst>
                                            <p:cond delay="499"/>
                                          </p:stCondLst>
                                        </p:cTn>
                                        <p:tgtEl>
                                          <p:spTgt spid="30"/>
                                        </p:tgtEl>
                                        <p:attrNameLst>
                                          <p:attrName>style.visibility</p:attrName>
                                        </p:attrNameLst>
                                      </p:cBhvr>
                                      <p:to>
                                        <p:strVal val="hidden"/>
                                      </p:to>
                                    </p:set>
                                  </p:childTnLst>
                                </p:cTn>
                              </p:par>
                              <p:par>
                                <p:cTn id="56" presetID="10" presetClass="exit" presetSubtype="0" fill="hold" grpId="1" nodeType="withEffect">
                                  <p:stCondLst>
                                    <p:cond delay="20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nodeType="withEffect">
                                  <p:stCondLst>
                                    <p:cond delay="2000"/>
                                  </p:stCondLst>
                                  <p:childTnLst>
                                    <p:animEffect transition="out" filter="fad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par>
                                <p:cTn id="62" presetID="10" presetClass="exit" presetSubtype="0" fill="hold" grpId="0" nodeType="withEffect">
                                  <p:stCondLst>
                                    <p:cond delay="2000"/>
                                  </p:stCondLst>
                                  <p:childTnLst>
                                    <p:animEffect transition="out" filter="fade">
                                      <p:cBhvr>
                                        <p:cTn id="63" dur="500"/>
                                        <p:tgtEl>
                                          <p:spTgt spid="2"/>
                                        </p:tgtEl>
                                      </p:cBhvr>
                                    </p:animEffect>
                                    <p:set>
                                      <p:cBhvr>
                                        <p:cTn id="64" dur="1" fill="hold">
                                          <p:stCondLst>
                                            <p:cond delay="499"/>
                                          </p:stCondLst>
                                        </p:cTn>
                                        <p:tgtEl>
                                          <p:spTgt spid="2"/>
                                        </p:tgtEl>
                                        <p:attrNameLst>
                                          <p:attrName>style.visibility</p:attrName>
                                        </p:attrNameLst>
                                      </p:cBhvr>
                                      <p:to>
                                        <p:strVal val="hidden"/>
                                      </p:to>
                                    </p:set>
                                  </p:childTnLst>
                                </p:cTn>
                              </p:par>
                              <p:par>
                                <p:cTn id="65" presetID="10" presetClass="exit" presetSubtype="0" fill="hold" grpId="0" nodeType="withEffect">
                                  <p:stCondLst>
                                    <p:cond delay="2000"/>
                                  </p:stCondLst>
                                  <p:childTnLst>
                                    <p:animEffect transition="out" filter="fade">
                                      <p:cBhvr>
                                        <p:cTn id="66" dur="500"/>
                                        <p:tgtEl>
                                          <p:spTgt spid="3"/>
                                        </p:tgtEl>
                                      </p:cBhvr>
                                    </p:animEffect>
                                    <p:set>
                                      <p:cBhvr>
                                        <p:cTn id="67" dur="1" fill="hold">
                                          <p:stCondLst>
                                            <p:cond delay="499"/>
                                          </p:stCondLst>
                                        </p:cTn>
                                        <p:tgtEl>
                                          <p:spTgt spid="3"/>
                                        </p:tgtEl>
                                        <p:attrNameLst>
                                          <p:attrName>style.visibility</p:attrName>
                                        </p:attrNameLst>
                                      </p:cBhvr>
                                      <p:to>
                                        <p:strVal val="hidden"/>
                                      </p:to>
                                    </p:set>
                                  </p:childTnLst>
                                </p:cTn>
                              </p:par>
                              <p:par>
                                <p:cTn id="68" presetID="10" presetClass="exit" presetSubtype="0" fill="hold" nodeType="withEffect">
                                  <p:stCondLst>
                                    <p:cond delay="2000"/>
                                  </p:stCondLst>
                                  <p:childTnLst>
                                    <p:animEffect transition="out" filter="fade">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par>
                                <p:cTn id="71" presetID="1" presetClass="exit" presetSubtype="0" fill="hold" grpId="0" nodeType="withEffect">
                                  <p:stCondLst>
                                    <p:cond delay="2000"/>
                                  </p:stCondLst>
                                  <p:childTnLst>
                                    <p:set>
                                      <p:cBhvr>
                                        <p:cTn id="72" dur="1" fill="hold">
                                          <p:stCondLst>
                                            <p:cond delay="0"/>
                                          </p:stCondLst>
                                        </p:cTn>
                                        <p:tgtEl>
                                          <p:spTgt spid="10">
                                            <p:txEl>
                                              <p:pRg st="0" end="0"/>
                                            </p:txEl>
                                          </p:spTgt>
                                        </p:tgtEl>
                                        <p:attrNameLst>
                                          <p:attrName>style.visibility</p:attrName>
                                        </p:attrNameLst>
                                      </p:cBhvr>
                                      <p:to>
                                        <p:strVal val="hidden"/>
                                      </p:to>
                                    </p:set>
                                  </p:childTnLst>
                                </p:cTn>
                              </p:par>
                              <p:par>
                                <p:cTn id="73" presetID="0" presetClass="path" presetSubtype="0" accel="50000" decel="50000" fill="hold" grpId="1" nodeType="withEffect">
                                  <p:stCondLst>
                                    <p:cond delay="2000"/>
                                  </p:stCondLst>
                                  <p:childTnLst>
                                    <p:animMotion origin="layout" path="M 0 0 L 0 0 C -0.00104 -0.00463 -0.00221 -0.0088 -0.00312 -0.01343 C -0.00625 -0.03102 -0.00859 -0.04931 -0.01211 -0.06667 C -0.01588 -0.08588 -0.02044 -0.10417 -0.02487 -0.12269 C -0.03112 -0.14908 -0.04023 -0.17361 -0.0444 -0.20139 C -0.04583 -0.21158 -0.04687 -0.22223 -0.04883 -0.23218 C -0.05117 -0.24352 -0.05547 -0.25371 -0.05716 -0.26551 C -0.05794 -0.2713 -0.05781 -0.26898 -0.05781 -0.27199 L -0.05781 -0.27199 " pathEditMode="relative" ptsTypes="AAAAAAAAAA">
                                      <p:cBhvr>
                                        <p:cTn id="74" dur="2000" fill="hold"/>
                                        <p:tgtEl>
                                          <p:spTgt spid="32"/>
                                        </p:tgtEl>
                                        <p:attrNameLst>
                                          <p:attrName>ppt_x</p:attrName>
                                          <p:attrName>ppt_y</p:attrName>
                                        </p:attrNameLst>
                                      </p:cBhvr>
                                    </p:animMotion>
                                  </p:childTnLst>
                                </p:cTn>
                              </p:par>
                              <p:par>
                                <p:cTn id="75" presetID="0" presetClass="path" presetSubtype="0" accel="50000" decel="50000" fill="hold" nodeType="withEffect">
                                  <p:stCondLst>
                                    <p:cond delay="2000"/>
                                  </p:stCondLst>
                                  <p:childTnLst>
                                    <p:animMotion origin="layout" path="M 0 0 L 0 0 C -0.00104 -0.00463 -0.00221 -0.0088 -0.00312 -0.01343 C -0.00625 -0.03102 -0.00859 -0.04931 -0.01211 -0.06667 C -0.01588 -0.08588 -0.02044 -0.10417 -0.02487 -0.12269 C -0.03112 -0.14908 -0.04023 -0.17361 -0.0444 -0.20139 C -0.04583 -0.21158 -0.04687 -0.22223 -0.04883 -0.23218 C -0.05117 -0.24352 -0.05547 -0.25371 -0.05716 -0.26551 C -0.05794 -0.2713 -0.05781 -0.26898 -0.05781 -0.27199 L -0.05781 -0.27199 " pathEditMode="relative" ptsTypes="AAAAAAAAAA">
                                      <p:cBhvr>
                                        <p:cTn id="76" dur="2000" fill="hold"/>
                                        <p:tgtEl>
                                          <p:spTgt spid="34"/>
                                        </p:tgtEl>
                                        <p:attrNameLst>
                                          <p:attrName>ppt_x</p:attrName>
                                          <p:attrName>ppt_y</p:attrName>
                                        </p:attrNameLst>
                                      </p:cBhvr>
                                    </p:animMotion>
                                  </p:childTnLst>
                                </p:cTn>
                              </p:par>
                              <p:par>
                                <p:cTn id="77" presetID="0" presetClass="path" presetSubtype="0" accel="50000" decel="50000" fill="hold" grpId="1" nodeType="withEffect">
                                  <p:stCondLst>
                                    <p:cond delay="2000"/>
                                  </p:stCondLst>
                                  <p:childTnLst>
                                    <p:animMotion origin="layout" path="M 0 0 L 0 0 C -0.00104 -0.00463 -0.00221 -0.0088 -0.00312 -0.01343 C -0.00625 -0.03102 -0.00859 -0.04931 -0.01211 -0.06667 C -0.01588 -0.08588 -0.02044 -0.10417 -0.02487 -0.12269 C -0.03112 -0.14908 -0.04023 -0.17361 -0.0444 -0.20139 C -0.04583 -0.21158 -0.04687 -0.22223 -0.04883 -0.23218 C -0.05117 -0.24352 -0.05547 -0.25371 -0.05716 -0.26551 C -0.05794 -0.2713 -0.05781 -0.26898 -0.05781 -0.27199 L -0.05781 -0.27199 " pathEditMode="relative" ptsTypes="AAAAAAAAAA">
                                      <p:cBhvr>
                                        <p:cTn id="78" dur="2000" fill="hold"/>
                                        <p:tgtEl>
                                          <p:spTgt spid="4">
                                            <p:txEl>
                                              <p:pRg st="0" end="0"/>
                                            </p:txEl>
                                          </p:spTgt>
                                        </p:tgtEl>
                                        <p:attrNameLst>
                                          <p:attrName>ppt_x</p:attrName>
                                          <p:attrName>ppt_y</p:attrName>
                                        </p:attrNameLst>
                                      </p:cBhvr>
                                    </p:animMotion>
                                  </p:childTnLst>
                                </p:cTn>
                              </p:par>
                            </p:childTnLst>
                          </p:cTn>
                        </p:par>
                        <p:par>
                          <p:cTn id="79" fill="hold">
                            <p:stCondLst>
                              <p:cond delay="4000"/>
                            </p:stCondLst>
                            <p:childTnLst>
                              <p:par>
                                <p:cTn id="80" presetID="1" presetClass="entr" presetSubtype="0" fill="hold" grpId="0" nodeType="afterEffect">
                                  <p:stCondLst>
                                    <p:cond delay="0"/>
                                  </p:stCondLst>
                                  <p:childTnLst>
                                    <p:set>
                                      <p:cBhvr>
                                        <p:cTn id="8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p:bldP spid="31" grpId="1"/>
      <p:bldP spid="32" grpId="0"/>
      <p:bldP spid="32" grpId="1"/>
      <p:bldP spid="2" grpId="0"/>
      <p:bldP spid="2" grpId="1"/>
      <p:bldP spid="3" grpId="0"/>
      <p:bldP spid="3" grpId="1"/>
      <p:bldP spid="4" grpId="0" build="allAtOnce"/>
      <p:bldP spid="4" grpId="1" build="allAtOnce"/>
      <p:bldP spid="7" grpId="0"/>
      <p:bldP spid="10"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9C158-FD66-1FAB-BFDB-8F00A9C76A1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0ED7F98-AF70-F877-819C-7C9D52B061A7}"/>
              </a:ext>
            </a:extLst>
          </p:cNvPr>
          <p:cNvSpPr/>
          <p:nvPr/>
        </p:nvSpPr>
        <p:spPr>
          <a:xfrm>
            <a:off x="308920" y="842645"/>
            <a:ext cx="7734826" cy="4051558"/>
          </a:xfrm>
          <a:prstGeom prst="rect">
            <a:avLst/>
          </a:prstGeom>
        </p:spPr>
        <p:txBody>
          <a:bodyPr wrap="square">
            <a:spAutoFit/>
          </a:bodyPr>
          <a:lstStyle/>
          <a:p>
            <a:pPr marL="285743" indent="-285743">
              <a:lnSpc>
                <a:spcPct val="200000"/>
              </a:lnSpc>
              <a:buFont typeface="Wingdings" pitchFamily="2" charset="2"/>
              <a:buChar char="q"/>
            </a:pPr>
            <a:r>
              <a:rPr lang="en-IN" sz="2400" b="1" dirty="0"/>
              <a:t>Introduction</a:t>
            </a:r>
          </a:p>
          <a:p>
            <a:pPr marL="285743" indent="-285743">
              <a:lnSpc>
                <a:spcPct val="200000"/>
              </a:lnSpc>
              <a:buFont typeface="Wingdings" pitchFamily="2" charset="2"/>
              <a:buChar char="q"/>
            </a:pPr>
            <a:r>
              <a:rPr lang="en-IN" sz="2400" b="1" dirty="0"/>
              <a:t>Evolutionary Avengers Initiative (EAI)</a:t>
            </a:r>
          </a:p>
          <a:p>
            <a:pPr marL="742943" lvl="1" indent="-285743">
              <a:buFont typeface="Wingdings" pitchFamily="2" charset="2"/>
              <a:buChar char="q"/>
            </a:pPr>
            <a:r>
              <a:rPr lang="en-IN" sz="2400" b="1" dirty="0"/>
              <a:t>Initialization</a:t>
            </a:r>
          </a:p>
          <a:p>
            <a:pPr marL="742943" lvl="1" indent="-285743">
              <a:buFont typeface="Wingdings" pitchFamily="2" charset="2"/>
              <a:buChar char="q"/>
            </a:pPr>
            <a:r>
              <a:rPr lang="en-IN" sz="2400" b="1" dirty="0"/>
              <a:t>Evaluation &amp; Elitism</a:t>
            </a:r>
          </a:p>
          <a:p>
            <a:pPr marL="742943" lvl="1" indent="-285743">
              <a:buFont typeface="Wingdings" pitchFamily="2" charset="2"/>
              <a:buChar char="q"/>
            </a:pPr>
            <a:r>
              <a:rPr lang="en-IN" sz="2400" b="1" dirty="0"/>
              <a:t>Genetic Operations</a:t>
            </a:r>
          </a:p>
          <a:p>
            <a:pPr marL="285743" indent="-285743">
              <a:lnSpc>
                <a:spcPct val="200000"/>
              </a:lnSpc>
              <a:buFont typeface="Wingdings" pitchFamily="2" charset="2"/>
              <a:buChar char="q"/>
            </a:pPr>
            <a:r>
              <a:rPr lang="en-IN" sz="2400" b="1" dirty="0"/>
              <a:t>Experiments</a:t>
            </a:r>
          </a:p>
          <a:p>
            <a:pPr marL="285743" indent="-285743">
              <a:lnSpc>
                <a:spcPct val="200000"/>
              </a:lnSpc>
              <a:buFont typeface="Wingdings" pitchFamily="2" charset="2"/>
              <a:buChar char="q"/>
            </a:pPr>
            <a:r>
              <a:rPr lang="en-IN" sz="2400" b="1" dirty="0"/>
              <a:t>Future Work</a:t>
            </a:r>
          </a:p>
        </p:txBody>
      </p:sp>
      <p:sp>
        <p:nvSpPr>
          <p:cNvPr id="6" name="Title 3">
            <a:extLst>
              <a:ext uri="{FF2B5EF4-FFF2-40B4-BE49-F238E27FC236}">
                <a16:creationId xmlns:a16="http://schemas.microsoft.com/office/drawing/2014/main" id="{D898F1CB-02B1-0A48-417F-089535F43410}"/>
              </a:ext>
            </a:extLst>
          </p:cNvPr>
          <p:cNvSpPr txBox="1">
            <a:spLocks/>
          </p:cNvSpPr>
          <p:nvPr/>
        </p:nvSpPr>
        <p:spPr>
          <a:xfrm>
            <a:off x="318187" y="156390"/>
            <a:ext cx="8686800" cy="702860"/>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bg1"/>
                </a:solidFill>
                <a:latin typeface="Arial"/>
                <a:ea typeface="+mj-ea"/>
                <a:cs typeface="+mj-cs"/>
              </a:defRPr>
            </a:lvl1pPr>
          </a:lstStyle>
          <a:p>
            <a:r>
              <a:rPr lang="en-US" sz="3200">
                <a:solidFill>
                  <a:schemeClr val="tx2"/>
                </a:solidFill>
                <a:latin typeface="+mn-lt"/>
              </a:rPr>
              <a:t>Outline</a:t>
            </a:r>
          </a:p>
        </p:txBody>
      </p:sp>
    </p:spTree>
    <p:extLst>
      <p:ext uri="{BB962C8B-B14F-4D97-AF65-F5344CB8AC3E}">
        <p14:creationId xmlns:p14="http://schemas.microsoft.com/office/powerpoint/2010/main" val="2797840649"/>
      </p:ext>
    </p:extLst>
  </p:cSld>
  <p:clrMapOvr>
    <a:masterClrMapping/>
  </p:clrMapOvr>
  <mc:AlternateContent xmlns:mc="http://schemas.openxmlformats.org/markup-compatibility/2006" xmlns:p14="http://schemas.microsoft.com/office/powerpoint/2010/main">
    <mc:Choice Requires="p14">
      <p:transition spd="slow" p14:dur="2000" advTm="41176"/>
    </mc:Choice>
    <mc:Fallback xmlns="">
      <p:transition spd="slow" advTm="4117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E4F0DBC-0A8A-E5E9-BCE0-E5C2003F8BDC}"/>
              </a:ext>
            </a:extLst>
          </p:cNvPr>
          <p:cNvSpPr/>
          <p:nvPr/>
        </p:nvSpPr>
        <p:spPr>
          <a:xfrm>
            <a:off x="2744585" y="573578"/>
            <a:ext cx="3325091" cy="1313411"/>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dirty="0"/>
              <a:t>Tournament Selection</a:t>
            </a:r>
          </a:p>
        </p:txBody>
      </p:sp>
      <p:sp>
        <p:nvSpPr>
          <p:cNvPr id="8" name="Rectangle: Rounded Corners 7">
            <a:extLst>
              <a:ext uri="{FF2B5EF4-FFF2-40B4-BE49-F238E27FC236}">
                <a16:creationId xmlns:a16="http://schemas.microsoft.com/office/drawing/2014/main" id="{6E4F0DBC-0A8A-E5E9-BCE0-E5C2003F8BDC}"/>
              </a:ext>
            </a:extLst>
          </p:cNvPr>
          <p:cNvSpPr/>
          <p:nvPr/>
        </p:nvSpPr>
        <p:spPr>
          <a:xfrm>
            <a:off x="4933604" y="3044427"/>
            <a:ext cx="3325091" cy="1313411"/>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dirty="0"/>
              <a:t>Mutation</a:t>
            </a:r>
          </a:p>
        </p:txBody>
      </p:sp>
      <p:sp>
        <p:nvSpPr>
          <p:cNvPr id="9" name="Rectangle: Rounded Corners 8">
            <a:extLst>
              <a:ext uri="{FF2B5EF4-FFF2-40B4-BE49-F238E27FC236}">
                <a16:creationId xmlns:a16="http://schemas.microsoft.com/office/drawing/2014/main" id="{8F41C9C0-15A4-2CAF-82B7-4AEF71F11224}"/>
              </a:ext>
            </a:extLst>
          </p:cNvPr>
          <p:cNvSpPr/>
          <p:nvPr/>
        </p:nvSpPr>
        <p:spPr>
          <a:xfrm>
            <a:off x="537557" y="2995352"/>
            <a:ext cx="3325091" cy="131341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t>Crossover</a:t>
            </a:r>
          </a:p>
        </p:txBody>
      </p:sp>
      <p:sp>
        <p:nvSpPr>
          <p:cNvPr id="10" name="Arrow: Down 9">
            <a:extLst>
              <a:ext uri="{FF2B5EF4-FFF2-40B4-BE49-F238E27FC236}">
                <a16:creationId xmlns:a16="http://schemas.microsoft.com/office/drawing/2014/main" id="{0F6D6026-0E23-35CE-4745-DDD0BBB7CAE4}"/>
              </a:ext>
            </a:extLst>
          </p:cNvPr>
          <p:cNvSpPr/>
          <p:nvPr/>
        </p:nvSpPr>
        <p:spPr>
          <a:xfrm>
            <a:off x="4006735" y="2053244"/>
            <a:ext cx="800793" cy="798021"/>
          </a:xfrm>
          <a:prstGeom prst="downArrow">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E9DC63D0-58FC-A512-0FF8-82572520B3A3}"/>
              </a:ext>
            </a:extLst>
          </p:cNvPr>
          <p:cNvSpPr txBox="1"/>
          <p:nvPr/>
        </p:nvSpPr>
        <p:spPr>
          <a:xfrm>
            <a:off x="4175761" y="3282725"/>
            <a:ext cx="631767" cy="646331"/>
          </a:xfrm>
          <a:prstGeom prst="rect">
            <a:avLst/>
          </a:prstGeom>
          <a:noFill/>
        </p:spPr>
        <p:txBody>
          <a:bodyPr wrap="square" rtlCol="0">
            <a:spAutoFit/>
          </a:bodyPr>
          <a:lstStyle/>
          <a:p>
            <a:r>
              <a:rPr lang="en-US" sz="3600" dirty="0"/>
              <a:t>or</a:t>
            </a:r>
          </a:p>
        </p:txBody>
      </p:sp>
    </p:spTree>
    <p:extLst>
      <p:ext uri="{BB962C8B-B14F-4D97-AF65-F5344CB8AC3E}">
        <p14:creationId xmlns:p14="http://schemas.microsoft.com/office/powerpoint/2010/main" val="2928394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5F7FEC0-8C1B-480E-84F9-98455DFDBFBE}"/>
              </a:ext>
            </a:extLst>
          </p:cNvPr>
          <p:cNvGraphicFramePr>
            <a:graphicFrameLocks noGrp="1"/>
          </p:cNvGraphicFramePr>
          <p:nvPr>
            <p:extLst>
              <p:ext uri="{D42A27DB-BD31-4B8C-83A1-F6EECF244321}">
                <p14:modId xmlns:p14="http://schemas.microsoft.com/office/powerpoint/2010/main" val="3810081491"/>
              </p:ext>
            </p:extLst>
          </p:nvPr>
        </p:nvGraphicFramePr>
        <p:xfrm>
          <a:off x="2181069" y="1367864"/>
          <a:ext cx="5015700" cy="341708"/>
        </p:xfrm>
        <a:graphic>
          <a:graphicData uri="http://schemas.openxmlformats.org/drawingml/2006/table">
            <a:tbl>
              <a:tblPr>
                <a:tableStyleId>{5C22544A-7EE6-4342-B048-85BDC9FD1C3A}</a:tableStyleId>
              </a:tblPr>
              <a:tblGrid>
                <a:gridCol w="501570">
                  <a:extLst>
                    <a:ext uri="{9D8B030D-6E8A-4147-A177-3AD203B41FA5}">
                      <a16:colId xmlns:a16="http://schemas.microsoft.com/office/drawing/2014/main" val="4293878275"/>
                    </a:ext>
                  </a:extLst>
                </a:gridCol>
                <a:gridCol w="501570">
                  <a:extLst>
                    <a:ext uri="{9D8B030D-6E8A-4147-A177-3AD203B41FA5}">
                      <a16:colId xmlns:a16="http://schemas.microsoft.com/office/drawing/2014/main" val="1720496388"/>
                    </a:ext>
                  </a:extLst>
                </a:gridCol>
                <a:gridCol w="501570">
                  <a:extLst>
                    <a:ext uri="{9D8B030D-6E8A-4147-A177-3AD203B41FA5}">
                      <a16:colId xmlns:a16="http://schemas.microsoft.com/office/drawing/2014/main" val="1094424458"/>
                    </a:ext>
                  </a:extLst>
                </a:gridCol>
                <a:gridCol w="501570">
                  <a:extLst>
                    <a:ext uri="{9D8B030D-6E8A-4147-A177-3AD203B41FA5}">
                      <a16:colId xmlns:a16="http://schemas.microsoft.com/office/drawing/2014/main" val="3100018027"/>
                    </a:ext>
                  </a:extLst>
                </a:gridCol>
                <a:gridCol w="501570">
                  <a:extLst>
                    <a:ext uri="{9D8B030D-6E8A-4147-A177-3AD203B41FA5}">
                      <a16:colId xmlns:a16="http://schemas.microsoft.com/office/drawing/2014/main" val="950952102"/>
                    </a:ext>
                  </a:extLst>
                </a:gridCol>
                <a:gridCol w="501570">
                  <a:extLst>
                    <a:ext uri="{9D8B030D-6E8A-4147-A177-3AD203B41FA5}">
                      <a16:colId xmlns:a16="http://schemas.microsoft.com/office/drawing/2014/main" val="743884871"/>
                    </a:ext>
                  </a:extLst>
                </a:gridCol>
                <a:gridCol w="501570">
                  <a:extLst>
                    <a:ext uri="{9D8B030D-6E8A-4147-A177-3AD203B41FA5}">
                      <a16:colId xmlns:a16="http://schemas.microsoft.com/office/drawing/2014/main" val="3672401818"/>
                    </a:ext>
                  </a:extLst>
                </a:gridCol>
                <a:gridCol w="501570">
                  <a:extLst>
                    <a:ext uri="{9D8B030D-6E8A-4147-A177-3AD203B41FA5}">
                      <a16:colId xmlns:a16="http://schemas.microsoft.com/office/drawing/2014/main" val="921125606"/>
                    </a:ext>
                  </a:extLst>
                </a:gridCol>
                <a:gridCol w="501570">
                  <a:extLst>
                    <a:ext uri="{9D8B030D-6E8A-4147-A177-3AD203B41FA5}">
                      <a16:colId xmlns:a16="http://schemas.microsoft.com/office/drawing/2014/main" val="2454584102"/>
                    </a:ext>
                  </a:extLst>
                </a:gridCol>
                <a:gridCol w="501570">
                  <a:extLst>
                    <a:ext uri="{9D8B030D-6E8A-4147-A177-3AD203B41FA5}">
                      <a16:colId xmlns:a16="http://schemas.microsoft.com/office/drawing/2014/main" val="985147993"/>
                    </a:ext>
                  </a:extLst>
                </a:gridCol>
              </a:tblGrid>
              <a:tr h="341708">
                <a:tc>
                  <a:txBody>
                    <a:bodyPr/>
                    <a:lstStyle/>
                    <a:p>
                      <a:pPr algn="ctr" fontAlgn="b"/>
                      <a:r>
                        <a:rPr lang="en-US" sz="1800" u="none" strike="noStrike" dirty="0">
                          <a:effectLst/>
                        </a:rPr>
                        <a:t>M</a:t>
                      </a:r>
                      <a:r>
                        <a:rPr lang="en-US" sz="1800" u="none" strike="noStrike" baseline="-25000" dirty="0">
                          <a:effectLst/>
                        </a:rPr>
                        <a:t>34</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45</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49</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32</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42</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21</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8</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15</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19</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33</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extLst>
                  <a:ext uri="{0D108BD9-81ED-4DB2-BD59-A6C34878D82A}">
                    <a16:rowId xmlns:a16="http://schemas.microsoft.com/office/drawing/2014/main" val="661585518"/>
                  </a:ext>
                </a:extLst>
              </a:tr>
            </a:tbl>
          </a:graphicData>
        </a:graphic>
      </p:graphicFrame>
      <p:sp>
        <p:nvSpPr>
          <p:cNvPr id="6" name="TextBox 5">
            <a:extLst>
              <a:ext uri="{FF2B5EF4-FFF2-40B4-BE49-F238E27FC236}">
                <a16:creationId xmlns:a16="http://schemas.microsoft.com/office/drawing/2014/main" id="{B3A64F82-AB8E-52E3-E544-F4C85EFE7306}"/>
              </a:ext>
            </a:extLst>
          </p:cNvPr>
          <p:cNvSpPr txBox="1"/>
          <p:nvPr/>
        </p:nvSpPr>
        <p:spPr>
          <a:xfrm>
            <a:off x="990146" y="1354052"/>
            <a:ext cx="1364105" cy="369332"/>
          </a:xfrm>
          <a:prstGeom prst="rect">
            <a:avLst/>
          </a:prstGeom>
          <a:noFill/>
        </p:spPr>
        <p:txBody>
          <a:bodyPr wrap="square" rtlCol="0">
            <a:spAutoFit/>
          </a:bodyPr>
          <a:lstStyle/>
          <a:p>
            <a:r>
              <a:rPr lang="en-SG" b="1" dirty="0"/>
              <a:t>Parent 1:</a:t>
            </a:r>
          </a:p>
        </p:txBody>
      </p:sp>
      <p:sp>
        <p:nvSpPr>
          <p:cNvPr id="7" name="TextBox 6">
            <a:extLst>
              <a:ext uri="{FF2B5EF4-FFF2-40B4-BE49-F238E27FC236}">
                <a16:creationId xmlns:a16="http://schemas.microsoft.com/office/drawing/2014/main" id="{295B0CDF-0D51-ABBE-B550-7D76D2B11369}"/>
              </a:ext>
            </a:extLst>
          </p:cNvPr>
          <p:cNvSpPr txBox="1"/>
          <p:nvPr/>
        </p:nvSpPr>
        <p:spPr>
          <a:xfrm>
            <a:off x="990145" y="1870034"/>
            <a:ext cx="1364105" cy="369332"/>
          </a:xfrm>
          <a:prstGeom prst="rect">
            <a:avLst/>
          </a:prstGeom>
          <a:noFill/>
        </p:spPr>
        <p:txBody>
          <a:bodyPr wrap="square" rtlCol="0">
            <a:spAutoFit/>
          </a:bodyPr>
          <a:lstStyle/>
          <a:p>
            <a:r>
              <a:rPr lang="en-SG" b="1" dirty="0"/>
              <a:t>Parent 2:</a:t>
            </a:r>
          </a:p>
        </p:txBody>
      </p:sp>
      <p:graphicFrame>
        <p:nvGraphicFramePr>
          <p:cNvPr id="8" name="Table 7">
            <a:extLst>
              <a:ext uri="{FF2B5EF4-FFF2-40B4-BE49-F238E27FC236}">
                <a16:creationId xmlns:a16="http://schemas.microsoft.com/office/drawing/2014/main" id="{6DB51B27-23DA-A5B1-C2C7-FF56D581142E}"/>
              </a:ext>
            </a:extLst>
          </p:cNvPr>
          <p:cNvGraphicFramePr>
            <a:graphicFrameLocks noGrp="1"/>
          </p:cNvGraphicFramePr>
          <p:nvPr>
            <p:extLst>
              <p:ext uri="{D42A27DB-BD31-4B8C-83A1-F6EECF244321}">
                <p14:modId xmlns:p14="http://schemas.microsoft.com/office/powerpoint/2010/main" val="1461525674"/>
              </p:ext>
            </p:extLst>
          </p:nvPr>
        </p:nvGraphicFramePr>
        <p:xfrm>
          <a:off x="2181069" y="1856222"/>
          <a:ext cx="5015700" cy="341708"/>
        </p:xfrm>
        <a:graphic>
          <a:graphicData uri="http://schemas.openxmlformats.org/drawingml/2006/table">
            <a:tbl>
              <a:tblPr>
                <a:tableStyleId>{5C22544A-7EE6-4342-B048-85BDC9FD1C3A}</a:tableStyleId>
              </a:tblPr>
              <a:tblGrid>
                <a:gridCol w="501570">
                  <a:extLst>
                    <a:ext uri="{9D8B030D-6E8A-4147-A177-3AD203B41FA5}">
                      <a16:colId xmlns:a16="http://schemas.microsoft.com/office/drawing/2014/main" val="4293878275"/>
                    </a:ext>
                  </a:extLst>
                </a:gridCol>
                <a:gridCol w="501570">
                  <a:extLst>
                    <a:ext uri="{9D8B030D-6E8A-4147-A177-3AD203B41FA5}">
                      <a16:colId xmlns:a16="http://schemas.microsoft.com/office/drawing/2014/main" val="1720496388"/>
                    </a:ext>
                  </a:extLst>
                </a:gridCol>
                <a:gridCol w="501570">
                  <a:extLst>
                    <a:ext uri="{9D8B030D-6E8A-4147-A177-3AD203B41FA5}">
                      <a16:colId xmlns:a16="http://schemas.microsoft.com/office/drawing/2014/main" val="1094424458"/>
                    </a:ext>
                  </a:extLst>
                </a:gridCol>
                <a:gridCol w="501570">
                  <a:extLst>
                    <a:ext uri="{9D8B030D-6E8A-4147-A177-3AD203B41FA5}">
                      <a16:colId xmlns:a16="http://schemas.microsoft.com/office/drawing/2014/main" val="3100018027"/>
                    </a:ext>
                  </a:extLst>
                </a:gridCol>
                <a:gridCol w="501570">
                  <a:extLst>
                    <a:ext uri="{9D8B030D-6E8A-4147-A177-3AD203B41FA5}">
                      <a16:colId xmlns:a16="http://schemas.microsoft.com/office/drawing/2014/main" val="950952102"/>
                    </a:ext>
                  </a:extLst>
                </a:gridCol>
                <a:gridCol w="501570">
                  <a:extLst>
                    <a:ext uri="{9D8B030D-6E8A-4147-A177-3AD203B41FA5}">
                      <a16:colId xmlns:a16="http://schemas.microsoft.com/office/drawing/2014/main" val="743884871"/>
                    </a:ext>
                  </a:extLst>
                </a:gridCol>
                <a:gridCol w="501570">
                  <a:extLst>
                    <a:ext uri="{9D8B030D-6E8A-4147-A177-3AD203B41FA5}">
                      <a16:colId xmlns:a16="http://schemas.microsoft.com/office/drawing/2014/main" val="3672401818"/>
                    </a:ext>
                  </a:extLst>
                </a:gridCol>
                <a:gridCol w="501570">
                  <a:extLst>
                    <a:ext uri="{9D8B030D-6E8A-4147-A177-3AD203B41FA5}">
                      <a16:colId xmlns:a16="http://schemas.microsoft.com/office/drawing/2014/main" val="921125606"/>
                    </a:ext>
                  </a:extLst>
                </a:gridCol>
                <a:gridCol w="501570">
                  <a:extLst>
                    <a:ext uri="{9D8B030D-6E8A-4147-A177-3AD203B41FA5}">
                      <a16:colId xmlns:a16="http://schemas.microsoft.com/office/drawing/2014/main" val="2454584102"/>
                    </a:ext>
                  </a:extLst>
                </a:gridCol>
                <a:gridCol w="501570">
                  <a:extLst>
                    <a:ext uri="{9D8B030D-6E8A-4147-A177-3AD203B41FA5}">
                      <a16:colId xmlns:a16="http://schemas.microsoft.com/office/drawing/2014/main" val="985147993"/>
                    </a:ext>
                  </a:extLst>
                </a:gridCol>
              </a:tblGrid>
              <a:tr h="341708">
                <a:tc>
                  <a:txBody>
                    <a:bodyPr/>
                    <a:lstStyle/>
                    <a:p>
                      <a:pPr algn="ctr" fontAlgn="b"/>
                      <a:r>
                        <a:rPr lang="en-US" sz="1800" u="none" strike="noStrike" dirty="0">
                          <a:effectLst/>
                        </a:rPr>
                        <a:t>M</a:t>
                      </a:r>
                      <a:r>
                        <a:rPr lang="en-US" sz="1800" u="none" strike="noStrike" baseline="-25000" dirty="0">
                          <a:effectLst/>
                        </a:rPr>
                        <a:t>14</a:t>
                      </a:r>
                      <a:endParaRPr lang="en-US" sz="1800" b="0" i="0" u="none" strike="noStrike" dirty="0">
                        <a:solidFill>
                          <a:srgbClr val="000000"/>
                        </a:solidFill>
                        <a:effectLst/>
                        <a:latin typeface="Calibri" panose="020F0502020204030204" pitchFamily="34" charset="0"/>
                      </a:endParaRPr>
                    </a:p>
                  </a:txBody>
                  <a:tcPr marL="7144" marR="7144" marT="7144" marB="0" anchor="ctr">
                    <a:solidFill>
                      <a:srgbClr val="99FF99"/>
                    </a:solidFill>
                  </a:tcPr>
                </a:tc>
                <a:tc>
                  <a:txBody>
                    <a:bodyPr/>
                    <a:lstStyle/>
                    <a:p>
                      <a:pPr algn="ctr" fontAlgn="b"/>
                      <a:r>
                        <a:rPr lang="en-US" sz="1800" u="none" strike="noStrike" dirty="0">
                          <a:effectLst/>
                        </a:rPr>
                        <a:t>M</a:t>
                      </a:r>
                      <a:r>
                        <a:rPr lang="en-US" sz="1800" u="none" strike="noStrike" baseline="-25000" dirty="0">
                          <a:effectLst/>
                        </a:rPr>
                        <a:t>3</a:t>
                      </a:r>
                      <a:endParaRPr lang="en-US" sz="1800" b="0" i="0" u="none" strike="noStrike" dirty="0">
                        <a:solidFill>
                          <a:srgbClr val="000000"/>
                        </a:solidFill>
                        <a:effectLst/>
                        <a:latin typeface="Calibri" panose="020F0502020204030204" pitchFamily="34" charset="0"/>
                      </a:endParaRPr>
                    </a:p>
                  </a:txBody>
                  <a:tcPr marL="7144" marR="7144" marT="7144" marB="0" anchor="ctr">
                    <a:solidFill>
                      <a:srgbClr val="99FF99"/>
                    </a:solidFill>
                  </a:tcPr>
                </a:tc>
                <a:tc>
                  <a:txBody>
                    <a:bodyPr/>
                    <a:lstStyle/>
                    <a:p>
                      <a:pPr algn="ctr" fontAlgn="b"/>
                      <a:r>
                        <a:rPr lang="en-US" sz="1800" u="none" strike="noStrike" dirty="0">
                          <a:effectLst/>
                        </a:rPr>
                        <a:t>M</a:t>
                      </a:r>
                      <a:r>
                        <a:rPr lang="en-US" sz="1800" u="none" strike="noStrike" baseline="-25000" dirty="0">
                          <a:effectLst/>
                        </a:rPr>
                        <a:t>33</a:t>
                      </a:r>
                      <a:endParaRPr lang="en-US" sz="1800" b="0" i="0" u="none" strike="noStrike" dirty="0">
                        <a:solidFill>
                          <a:srgbClr val="000000"/>
                        </a:solidFill>
                        <a:effectLst/>
                        <a:latin typeface="Calibri" panose="020F0502020204030204" pitchFamily="34" charset="0"/>
                      </a:endParaRPr>
                    </a:p>
                  </a:txBody>
                  <a:tcPr marL="7144" marR="7144" marT="7144" marB="0" anchor="ctr">
                    <a:solidFill>
                      <a:srgbClr val="99FF99"/>
                    </a:solidFill>
                  </a:tcPr>
                </a:tc>
                <a:tc>
                  <a:txBody>
                    <a:bodyPr/>
                    <a:lstStyle/>
                    <a:p>
                      <a:pPr algn="ctr" fontAlgn="b"/>
                      <a:r>
                        <a:rPr lang="en-US" sz="1800" u="none" strike="noStrike" dirty="0">
                          <a:effectLst/>
                        </a:rPr>
                        <a:t>M</a:t>
                      </a:r>
                      <a:r>
                        <a:rPr lang="en-US" sz="1800" u="none" strike="noStrike" baseline="-25000" dirty="0">
                          <a:effectLst/>
                        </a:rPr>
                        <a:t>35</a:t>
                      </a:r>
                      <a:endParaRPr lang="en-US" sz="1800" b="0" i="0" u="none" strike="noStrike" dirty="0">
                        <a:solidFill>
                          <a:srgbClr val="000000"/>
                        </a:solidFill>
                        <a:effectLst/>
                        <a:latin typeface="Calibri" panose="020F0502020204030204" pitchFamily="34" charset="0"/>
                      </a:endParaRPr>
                    </a:p>
                  </a:txBody>
                  <a:tcPr marL="7144" marR="7144" marT="7144" marB="0" anchor="ctr">
                    <a:solidFill>
                      <a:srgbClr val="99FF99"/>
                    </a:solidFill>
                  </a:tcPr>
                </a:tc>
                <a:tc>
                  <a:txBody>
                    <a:bodyPr/>
                    <a:lstStyle/>
                    <a:p>
                      <a:pPr algn="ctr" fontAlgn="b"/>
                      <a:r>
                        <a:rPr lang="en-US" sz="1800" u="none" strike="noStrike" dirty="0">
                          <a:effectLst/>
                        </a:rPr>
                        <a:t>M</a:t>
                      </a:r>
                      <a:r>
                        <a:rPr lang="en-US" sz="1800" u="none" strike="noStrike" baseline="-25000" dirty="0">
                          <a:effectLst/>
                        </a:rPr>
                        <a:t>25</a:t>
                      </a:r>
                      <a:endParaRPr lang="en-US" sz="1800" b="0" i="0" u="none" strike="noStrike" dirty="0">
                        <a:solidFill>
                          <a:srgbClr val="000000"/>
                        </a:solidFill>
                        <a:effectLst/>
                        <a:latin typeface="Calibri" panose="020F0502020204030204" pitchFamily="34" charset="0"/>
                      </a:endParaRPr>
                    </a:p>
                  </a:txBody>
                  <a:tcPr marL="7144" marR="7144" marT="7144" marB="0" anchor="ctr">
                    <a:solidFill>
                      <a:srgbClr val="99FF99"/>
                    </a:solidFill>
                  </a:tcPr>
                </a:tc>
                <a:tc>
                  <a:txBody>
                    <a:bodyPr/>
                    <a:lstStyle/>
                    <a:p>
                      <a:pPr algn="ctr" fontAlgn="b"/>
                      <a:r>
                        <a:rPr lang="en-US" sz="1800" u="none" strike="noStrike" dirty="0">
                          <a:effectLst/>
                        </a:rPr>
                        <a:t>M</a:t>
                      </a:r>
                      <a:r>
                        <a:rPr lang="en-US" sz="1800" u="none" strike="noStrike" baseline="-25000" dirty="0">
                          <a:effectLst/>
                        </a:rPr>
                        <a:t>29</a:t>
                      </a:r>
                      <a:endParaRPr lang="en-US" sz="1800" b="0" i="0" u="none" strike="noStrike" dirty="0">
                        <a:solidFill>
                          <a:srgbClr val="000000"/>
                        </a:solidFill>
                        <a:effectLst/>
                        <a:latin typeface="Calibri" panose="020F0502020204030204" pitchFamily="34" charset="0"/>
                      </a:endParaRPr>
                    </a:p>
                  </a:txBody>
                  <a:tcPr marL="7144" marR="7144" marT="7144" marB="0" anchor="ctr">
                    <a:solidFill>
                      <a:srgbClr val="99FF99"/>
                    </a:solidFill>
                  </a:tcPr>
                </a:tc>
                <a:tc>
                  <a:txBody>
                    <a:bodyPr/>
                    <a:lstStyle/>
                    <a:p>
                      <a:pPr algn="ctr" fontAlgn="b"/>
                      <a:r>
                        <a:rPr lang="en-US" sz="1800" u="none" strike="noStrike" dirty="0">
                          <a:effectLst/>
                        </a:rPr>
                        <a:t>M</a:t>
                      </a:r>
                      <a:r>
                        <a:rPr lang="en-US" sz="1800" u="none" strike="noStrike" baseline="-25000" dirty="0">
                          <a:effectLst/>
                        </a:rPr>
                        <a:t>2</a:t>
                      </a:r>
                      <a:endParaRPr lang="en-US" sz="1800" b="0" i="0" u="none" strike="noStrike" dirty="0">
                        <a:solidFill>
                          <a:srgbClr val="000000"/>
                        </a:solidFill>
                        <a:effectLst/>
                        <a:latin typeface="Calibri" panose="020F0502020204030204" pitchFamily="34" charset="0"/>
                      </a:endParaRPr>
                    </a:p>
                  </a:txBody>
                  <a:tcPr marL="7144" marR="7144" marT="7144" marB="0" anchor="ctr">
                    <a:solidFill>
                      <a:srgbClr val="99FF99"/>
                    </a:solidFill>
                  </a:tcPr>
                </a:tc>
                <a:tc>
                  <a:txBody>
                    <a:bodyPr/>
                    <a:lstStyle/>
                    <a:p>
                      <a:pPr algn="ctr" fontAlgn="b"/>
                      <a:r>
                        <a:rPr lang="en-US" sz="1800" u="none" strike="noStrike" dirty="0">
                          <a:effectLst/>
                        </a:rPr>
                        <a:t>M</a:t>
                      </a:r>
                      <a:r>
                        <a:rPr lang="en-US" sz="1800" u="none" strike="noStrike" baseline="-25000" dirty="0">
                          <a:effectLst/>
                        </a:rPr>
                        <a:t>41</a:t>
                      </a:r>
                      <a:endParaRPr lang="en-US" sz="1800" b="0" i="0" u="none" strike="noStrike" dirty="0">
                        <a:solidFill>
                          <a:srgbClr val="000000"/>
                        </a:solidFill>
                        <a:effectLst/>
                        <a:latin typeface="Calibri" panose="020F0502020204030204" pitchFamily="34" charset="0"/>
                      </a:endParaRPr>
                    </a:p>
                  </a:txBody>
                  <a:tcPr marL="7144" marR="7144" marT="7144" marB="0" anchor="ctr">
                    <a:solidFill>
                      <a:srgbClr val="99FF99"/>
                    </a:solidFill>
                  </a:tcPr>
                </a:tc>
                <a:tc>
                  <a:txBody>
                    <a:bodyPr/>
                    <a:lstStyle/>
                    <a:p>
                      <a:pPr algn="ctr" fontAlgn="b"/>
                      <a:r>
                        <a:rPr lang="en-US" sz="1800" u="none" strike="noStrike" dirty="0">
                          <a:effectLst/>
                        </a:rPr>
                        <a:t>M</a:t>
                      </a:r>
                      <a:r>
                        <a:rPr lang="en-US" sz="1800" u="none" strike="noStrike" baseline="-25000" dirty="0">
                          <a:effectLst/>
                        </a:rPr>
                        <a:t>44</a:t>
                      </a:r>
                      <a:endParaRPr lang="en-US" sz="1800" b="0" i="0" u="none" strike="noStrike" dirty="0">
                        <a:solidFill>
                          <a:srgbClr val="000000"/>
                        </a:solidFill>
                        <a:effectLst/>
                        <a:latin typeface="Calibri" panose="020F0502020204030204" pitchFamily="34" charset="0"/>
                      </a:endParaRPr>
                    </a:p>
                  </a:txBody>
                  <a:tcPr marL="7144" marR="7144" marT="7144" marB="0" anchor="ctr">
                    <a:solidFill>
                      <a:srgbClr val="99FF99"/>
                    </a:solidFill>
                  </a:tcPr>
                </a:tc>
                <a:tc>
                  <a:txBody>
                    <a:bodyPr/>
                    <a:lstStyle/>
                    <a:p>
                      <a:pPr algn="ctr" fontAlgn="b"/>
                      <a:r>
                        <a:rPr lang="en-US" sz="1800" u="none" strike="noStrike" dirty="0">
                          <a:effectLst/>
                        </a:rPr>
                        <a:t>M</a:t>
                      </a:r>
                      <a:r>
                        <a:rPr lang="en-US" sz="1800" u="none" strike="noStrike" baseline="-25000" dirty="0">
                          <a:effectLst/>
                        </a:rPr>
                        <a:t>37</a:t>
                      </a:r>
                      <a:endParaRPr lang="en-US" sz="1800" b="0" i="0" u="none" strike="noStrike" dirty="0">
                        <a:solidFill>
                          <a:srgbClr val="000000"/>
                        </a:solidFill>
                        <a:effectLst/>
                        <a:latin typeface="Calibri" panose="020F0502020204030204" pitchFamily="34" charset="0"/>
                      </a:endParaRPr>
                    </a:p>
                  </a:txBody>
                  <a:tcPr marL="7144" marR="7144" marT="7144" marB="0" anchor="ctr">
                    <a:solidFill>
                      <a:srgbClr val="99FF99"/>
                    </a:solidFill>
                  </a:tcPr>
                </a:tc>
                <a:extLst>
                  <a:ext uri="{0D108BD9-81ED-4DB2-BD59-A6C34878D82A}">
                    <a16:rowId xmlns:a16="http://schemas.microsoft.com/office/drawing/2014/main" val="661585518"/>
                  </a:ext>
                </a:extLst>
              </a:tr>
            </a:tbl>
          </a:graphicData>
        </a:graphic>
      </p:graphicFrame>
      <p:graphicFrame>
        <p:nvGraphicFramePr>
          <p:cNvPr id="10" name="Table 9">
            <a:extLst>
              <a:ext uri="{FF2B5EF4-FFF2-40B4-BE49-F238E27FC236}">
                <a16:creationId xmlns:a16="http://schemas.microsoft.com/office/drawing/2014/main" id="{C063666E-A937-8E05-52DA-6C49C55E9D86}"/>
              </a:ext>
            </a:extLst>
          </p:cNvPr>
          <p:cNvGraphicFramePr>
            <a:graphicFrameLocks noGrp="1"/>
          </p:cNvGraphicFramePr>
          <p:nvPr>
            <p:extLst>
              <p:ext uri="{D42A27DB-BD31-4B8C-83A1-F6EECF244321}">
                <p14:modId xmlns:p14="http://schemas.microsoft.com/office/powerpoint/2010/main" val="1944297069"/>
              </p:ext>
            </p:extLst>
          </p:nvPr>
        </p:nvGraphicFramePr>
        <p:xfrm>
          <a:off x="2181069" y="1366514"/>
          <a:ext cx="1504710" cy="341708"/>
        </p:xfrm>
        <a:graphic>
          <a:graphicData uri="http://schemas.openxmlformats.org/drawingml/2006/table">
            <a:tbl>
              <a:tblPr>
                <a:tableStyleId>{5C22544A-7EE6-4342-B048-85BDC9FD1C3A}</a:tableStyleId>
              </a:tblPr>
              <a:tblGrid>
                <a:gridCol w="501570">
                  <a:extLst>
                    <a:ext uri="{9D8B030D-6E8A-4147-A177-3AD203B41FA5}">
                      <a16:colId xmlns:a16="http://schemas.microsoft.com/office/drawing/2014/main" val="2306450751"/>
                    </a:ext>
                  </a:extLst>
                </a:gridCol>
                <a:gridCol w="501570">
                  <a:extLst>
                    <a:ext uri="{9D8B030D-6E8A-4147-A177-3AD203B41FA5}">
                      <a16:colId xmlns:a16="http://schemas.microsoft.com/office/drawing/2014/main" val="4204211384"/>
                    </a:ext>
                  </a:extLst>
                </a:gridCol>
                <a:gridCol w="501570">
                  <a:extLst>
                    <a:ext uri="{9D8B030D-6E8A-4147-A177-3AD203B41FA5}">
                      <a16:colId xmlns:a16="http://schemas.microsoft.com/office/drawing/2014/main" val="2934844205"/>
                    </a:ext>
                  </a:extLst>
                </a:gridCol>
              </a:tblGrid>
              <a:tr h="341708">
                <a:tc>
                  <a:txBody>
                    <a:bodyPr/>
                    <a:lstStyle/>
                    <a:p>
                      <a:pPr algn="ctr" fontAlgn="b"/>
                      <a:r>
                        <a:rPr lang="en-US" sz="1800" u="none" strike="noStrike" dirty="0">
                          <a:effectLst/>
                        </a:rPr>
                        <a:t>M</a:t>
                      </a:r>
                      <a:r>
                        <a:rPr lang="en-US" sz="1800" u="none" strike="noStrike" baseline="-25000" dirty="0">
                          <a:effectLst/>
                        </a:rPr>
                        <a:t>34</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45</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49</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extLst>
                  <a:ext uri="{0D108BD9-81ED-4DB2-BD59-A6C34878D82A}">
                    <a16:rowId xmlns:a16="http://schemas.microsoft.com/office/drawing/2014/main" val="4013197734"/>
                  </a:ext>
                </a:extLst>
              </a:tr>
            </a:tbl>
          </a:graphicData>
        </a:graphic>
      </p:graphicFrame>
      <p:graphicFrame>
        <p:nvGraphicFramePr>
          <p:cNvPr id="11" name="Table 10">
            <a:extLst>
              <a:ext uri="{FF2B5EF4-FFF2-40B4-BE49-F238E27FC236}">
                <a16:creationId xmlns:a16="http://schemas.microsoft.com/office/drawing/2014/main" id="{65642034-2F75-FB40-B5DF-35AB541C17F6}"/>
              </a:ext>
            </a:extLst>
          </p:cNvPr>
          <p:cNvGraphicFramePr>
            <a:graphicFrameLocks noGrp="1"/>
          </p:cNvGraphicFramePr>
          <p:nvPr>
            <p:extLst>
              <p:ext uri="{D42A27DB-BD31-4B8C-83A1-F6EECF244321}">
                <p14:modId xmlns:p14="http://schemas.microsoft.com/office/powerpoint/2010/main" val="3340692399"/>
              </p:ext>
            </p:extLst>
          </p:nvPr>
        </p:nvGraphicFramePr>
        <p:xfrm>
          <a:off x="5692059" y="1367864"/>
          <a:ext cx="1504710" cy="341708"/>
        </p:xfrm>
        <a:graphic>
          <a:graphicData uri="http://schemas.openxmlformats.org/drawingml/2006/table">
            <a:tbl>
              <a:tblPr>
                <a:tableStyleId>{5C22544A-7EE6-4342-B048-85BDC9FD1C3A}</a:tableStyleId>
              </a:tblPr>
              <a:tblGrid>
                <a:gridCol w="501570">
                  <a:extLst>
                    <a:ext uri="{9D8B030D-6E8A-4147-A177-3AD203B41FA5}">
                      <a16:colId xmlns:a16="http://schemas.microsoft.com/office/drawing/2014/main" val="3974007150"/>
                    </a:ext>
                  </a:extLst>
                </a:gridCol>
                <a:gridCol w="501570">
                  <a:extLst>
                    <a:ext uri="{9D8B030D-6E8A-4147-A177-3AD203B41FA5}">
                      <a16:colId xmlns:a16="http://schemas.microsoft.com/office/drawing/2014/main" val="3042029535"/>
                    </a:ext>
                  </a:extLst>
                </a:gridCol>
                <a:gridCol w="501570">
                  <a:extLst>
                    <a:ext uri="{9D8B030D-6E8A-4147-A177-3AD203B41FA5}">
                      <a16:colId xmlns:a16="http://schemas.microsoft.com/office/drawing/2014/main" val="87399819"/>
                    </a:ext>
                  </a:extLst>
                </a:gridCol>
              </a:tblGrid>
              <a:tr h="341708">
                <a:tc>
                  <a:txBody>
                    <a:bodyPr/>
                    <a:lstStyle/>
                    <a:p>
                      <a:pPr algn="ctr" fontAlgn="b"/>
                      <a:r>
                        <a:rPr lang="en-US" sz="1800" u="none" strike="noStrike" dirty="0">
                          <a:effectLst/>
                        </a:rPr>
                        <a:t>M</a:t>
                      </a:r>
                      <a:r>
                        <a:rPr lang="en-US" sz="1800" u="none" strike="noStrike" baseline="-25000" dirty="0">
                          <a:effectLst/>
                        </a:rPr>
                        <a:t>15</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19</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33</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extLst>
                  <a:ext uri="{0D108BD9-81ED-4DB2-BD59-A6C34878D82A}">
                    <a16:rowId xmlns:a16="http://schemas.microsoft.com/office/drawing/2014/main" val="2757860491"/>
                  </a:ext>
                </a:extLst>
              </a:tr>
            </a:tbl>
          </a:graphicData>
        </a:graphic>
      </p:graphicFrame>
      <p:graphicFrame>
        <p:nvGraphicFramePr>
          <p:cNvPr id="12" name="Table 11">
            <a:extLst>
              <a:ext uri="{FF2B5EF4-FFF2-40B4-BE49-F238E27FC236}">
                <a16:creationId xmlns:a16="http://schemas.microsoft.com/office/drawing/2014/main" id="{CA8669F9-72AA-FEF6-F500-73E90574D443}"/>
              </a:ext>
            </a:extLst>
          </p:cNvPr>
          <p:cNvGraphicFramePr>
            <a:graphicFrameLocks noGrp="1"/>
          </p:cNvGraphicFramePr>
          <p:nvPr>
            <p:extLst>
              <p:ext uri="{D42A27DB-BD31-4B8C-83A1-F6EECF244321}">
                <p14:modId xmlns:p14="http://schemas.microsoft.com/office/powerpoint/2010/main" val="170711101"/>
              </p:ext>
            </p:extLst>
          </p:nvPr>
        </p:nvGraphicFramePr>
        <p:xfrm>
          <a:off x="2181069" y="1856222"/>
          <a:ext cx="1504710" cy="341708"/>
        </p:xfrm>
        <a:graphic>
          <a:graphicData uri="http://schemas.openxmlformats.org/drawingml/2006/table">
            <a:tbl>
              <a:tblPr>
                <a:tableStyleId>{5C22544A-7EE6-4342-B048-85BDC9FD1C3A}</a:tableStyleId>
              </a:tblPr>
              <a:tblGrid>
                <a:gridCol w="501570">
                  <a:extLst>
                    <a:ext uri="{9D8B030D-6E8A-4147-A177-3AD203B41FA5}">
                      <a16:colId xmlns:a16="http://schemas.microsoft.com/office/drawing/2014/main" val="12961127"/>
                    </a:ext>
                  </a:extLst>
                </a:gridCol>
                <a:gridCol w="501570">
                  <a:extLst>
                    <a:ext uri="{9D8B030D-6E8A-4147-A177-3AD203B41FA5}">
                      <a16:colId xmlns:a16="http://schemas.microsoft.com/office/drawing/2014/main" val="249802246"/>
                    </a:ext>
                  </a:extLst>
                </a:gridCol>
                <a:gridCol w="501570">
                  <a:extLst>
                    <a:ext uri="{9D8B030D-6E8A-4147-A177-3AD203B41FA5}">
                      <a16:colId xmlns:a16="http://schemas.microsoft.com/office/drawing/2014/main" val="839536537"/>
                    </a:ext>
                  </a:extLst>
                </a:gridCol>
              </a:tblGrid>
              <a:tr h="341708">
                <a:tc>
                  <a:txBody>
                    <a:bodyPr/>
                    <a:lstStyle/>
                    <a:p>
                      <a:pPr algn="ctr" fontAlgn="b"/>
                      <a:r>
                        <a:rPr lang="en-US" sz="1800" u="none" strike="noStrike" dirty="0">
                          <a:effectLst/>
                        </a:rPr>
                        <a:t>M</a:t>
                      </a:r>
                      <a:r>
                        <a:rPr lang="en-US" sz="1800" u="none" strike="noStrike" baseline="-25000" dirty="0">
                          <a:effectLst/>
                        </a:rPr>
                        <a:t>14</a:t>
                      </a:r>
                      <a:endParaRPr lang="en-US" sz="1800" b="0" i="0" u="none" strike="noStrike" dirty="0">
                        <a:solidFill>
                          <a:srgbClr val="000000"/>
                        </a:solidFill>
                        <a:effectLst/>
                        <a:latin typeface="Calibri" panose="020F0502020204030204" pitchFamily="34" charset="0"/>
                      </a:endParaRPr>
                    </a:p>
                  </a:txBody>
                  <a:tcPr marL="7144" marR="7144" marT="7144" marB="0" anchor="ctr">
                    <a:solidFill>
                      <a:srgbClr val="99FF99"/>
                    </a:solidFill>
                  </a:tcPr>
                </a:tc>
                <a:tc>
                  <a:txBody>
                    <a:bodyPr/>
                    <a:lstStyle/>
                    <a:p>
                      <a:pPr algn="ctr" fontAlgn="b"/>
                      <a:r>
                        <a:rPr lang="en-US" sz="1800" u="none" strike="noStrike" dirty="0">
                          <a:effectLst/>
                        </a:rPr>
                        <a:t>M</a:t>
                      </a:r>
                      <a:r>
                        <a:rPr lang="en-US" sz="1800" u="none" strike="noStrike" baseline="-25000" dirty="0">
                          <a:effectLst/>
                        </a:rPr>
                        <a:t>3</a:t>
                      </a:r>
                      <a:endParaRPr lang="en-US" sz="1800" b="0" i="0" u="none" strike="noStrike" dirty="0">
                        <a:solidFill>
                          <a:srgbClr val="000000"/>
                        </a:solidFill>
                        <a:effectLst/>
                        <a:latin typeface="Calibri" panose="020F0502020204030204" pitchFamily="34" charset="0"/>
                      </a:endParaRPr>
                    </a:p>
                  </a:txBody>
                  <a:tcPr marL="7144" marR="7144" marT="7144" marB="0" anchor="ctr">
                    <a:solidFill>
                      <a:srgbClr val="99FF99"/>
                    </a:solidFill>
                  </a:tcPr>
                </a:tc>
                <a:tc>
                  <a:txBody>
                    <a:bodyPr/>
                    <a:lstStyle/>
                    <a:p>
                      <a:pPr algn="ctr" fontAlgn="b"/>
                      <a:r>
                        <a:rPr lang="en-US" sz="1800" u="none" strike="noStrike" dirty="0">
                          <a:effectLst/>
                        </a:rPr>
                        <a:t>M</a:t>
                      </a:r>
                      <a:r>
                        <a:rPr lang="en-US" sz="1800" u="none" strike="noStrike" baseline="-25000" dirty="0">
                          <a:effectLst/>
                        </a:rPr>
                        <a:t>33</a:t>
                      </a:r>
                      <a:endParaRPr lang="en-US" sz="1800" b="0" i="0" u="none" strike="noStrike" dirty="0">
                        <a:solidFill>
                          <a:srgbClr val="000000"/>
                        </a:solidFill>
                        <a:effectLst/>
                        <a:latin typeface="Calibri" panose="020F0502020204030204" pitchFamily="34" charset="0"/>
                      </a:endParaRPr>
                    </a:p>
                  </a:txBody>
                  <a:tcPr marL="7144" marR="7144" marT="7144" marB="0" anchor="ctr">
                    <a:solidFill>
                      <a:srgbClr val="99FF99"/>
                    </a:solidFill>
                  </a:tcPr>
                </a:tc>
                <a:extLst>
                  <a:ext uri="{0D108BD9-81ED-4DB2-BD59-A6C34878D82A}">
                    <a16:rowId xmlns:a16="http://schemas.microsoft.com/office/drawing/2014/main" val="490263825"/>
                  </a:ext>
                </a:extLst>
              </a:tr>
            </a:tbl>
          </a:graphicData>
        </a:graphic>
      </p:graphicFrame>
      <p:graphicFrame>
        <p:nvGraphicFramePr>
          <p:cNvPr id="13" name="Table 12">
            <a:extLst>
              <a:ext uri="{FF2B5EF4-FFF2-40B4-BE49-F238E27FC236}">
                <a16:creationId xmlns:a16="http://schemas.microsoft.com/office/drawing/2014/main" id="{A6B65D29-BA04-9B2C-630B-CDAF2221FBFD}"/>
              </a:ext>
            </a:extLst>
          </p:cNvPr>
          <p:cNvGraphicFramePr>
            <a:graphicFrameLocks noGrp="1"/>
          </p:cNvGraphicFramePr>
          <p:nvPr>
            <p:extLst>
              <p:ext uri="{D42A27DB-BD31-4B8C-83A1-F6EECF244321}">
                <p14:modId xmlns:p14="http://schemas.microsoft.com/office/powerpoint/2010/main" val="3317279467"/>
              </p:ext>
            </p:extLst>
          </p:nvPr>
        </p:nvGraphicFramePr>
        <p:xfrm>
          <a:off x="5692059" y="1856222"/>
          <a:ext cx="1504710" cy="341708"/>
        </p:xfrm>
        <a:graphic>
          <a:graphicData uri="http://schemas.openxmlformats.org/drawingml/2006/table">
            <a:tbl>
              <a:tblPr>
                <a:tableStyleId>{5C22544A-7EE6-4342-B048-85BDC9FD1C3A}</a:tableStyleId>
              </a:tblPr>
              <a:tblGrid>
                <a:gridCol w="501570">
                  <a:extLst>
                    <a:ext uri="{9D8B030D-6E8A-4147-A177-3AD203B41FA5}">
                      <a16:colId xmlns:a16="http://schemas.microsoft.com/office/drawing/2014/main" val="1584489236"/>
                    </a:ext>
                  </a:extLst>
                </a:gridCol>
                <a:gridCol w="501570">
                  <a:extLst>
                    <a:ext uri="{9D8B030D-6E8A-4147-A177-3AD203B41FA5}">
                      <a16:colId xmlns:a16="http://schemas.microsoft.com/office/drawing/2014/main" val="3831917902"/>
                    </a:ext>
                  </a:extLst>
                </a:gridCol>
                <a:gridCol w="501570">
                  <a:extLst>
                    <a:ext uri="{9D8B030D-6E8A-4147-A177-3AD203B41FA5}">
                      <a16:colId xmlns:a16="http://schemas.microsoft.com/office/drawing/2014/main" val="1737179545"/>
                    </a:ext>
                  </a:extLst>
                </a:gridCol>
              </a:tblGrid>
              <a:tr h="341708">
                <a:tc>
                  <a:txBody>
                    <a:bodyPr/>
                    <a:lstStyle/>
                    <a:p>
                      <a:pPr algn="ctr" fontAlgn="b"/>
                      <a:r>
                        <a:rPr lang="en-US" sz="1800" u="none" strike="noStrike" dirty="0">
                          <a:effectLst/>
                        </a:rPr>
                        <a:t>M</a:t>
                      </a:r>
                      <a:r>
                        <a:rPr lang="en-US" sz="1800" u="none" strike="noStrike" baseline="-25000" dirty="0">
                          <a:effectLst/>
                        </a:rPr>
                        <a:t>41</a:t>
                      </a:r>
                      <a:endParaRPr lang="en-US" sz="1800" b="0" i="0" u="none" strike="noStrike" dirty="0">
                        <a:solidFill>
                          <a:srgbClr val="000000"/>
                        </a:solidFill>
                        <a:effectLst/>
                        <a:latin typeface="Calibri" panose="020F0502020204030204" pitchFamily="34" charset="0"/>
                      </a:endParaRPr>
                    </a:p>
                  </a:txBody>
                  <a:tcPr marL="7144" marR="7144" marT="7144" marB="0" anchor="ctr">
                    <a:solidFill>
                      <a:srgbClr val="99FF99"/>
                    </a:solidFill>
                  </a:tcPr>
                </a:tc>
                <a:tc>
                  <a:txBody>
                    <a:bodyPr/>
                    <a:lstStyle/>
                    <a:p>
                      <a:pPr algn="ctr" fontAlgn="b"/>
                      <a:r>
                        <a:rPr lang="en-US" sz="1800" u="none" strike="noStrike" dirty="0">
                          <a:effectLst/>
                        </a:rPr>
                        <a:t>M</a:t>
                      </a:r>
                      <a:r>
                        <a:rPr lang="en-US" sz="1800" u="none" strike="noStrike" baseline="-25000" dirty="0">
                          <a:effectLst/>
                        </a:rPr>
                        <a:t>44</a:t>
                      </a:r>
                      <a:endParaRPr lang="en-US" sz="1800" b="0" i="0" u="none" strike="noStrike" dirty="0">
                        <a:solidFill>
                          <a:srgbClr val="000000"/>
                        </a:solidFill>
                        <a:effectLst/>
                        <a:latin typeface="Calibri" panose="020F0502020204030204" pitchFamily="34" charset="0"/>
                      </a:endParaRPr>
                    </a:p>
                  </a:txBody>
                  <a:tcPr marL="7144" marR="7144" marT="7144" marB="0" anchor="ctr">
                    <a:solidFill>
                      <a:srgbClr val="99FF99"/>
                    </a:solidFill>
                  </a:tcPr>
                </a:tc>
                <a:tc>
                  <a:txBody>
                    <a:bodyPr/>
                    <a:lstStyle/>
                    <a:p>
                      <a:pPr algn="ctr" fontAlgn="b"/>
                      <a:r>
                        <a:rPr lang="en-US" sz="1800" u="none" strike="noStrike" dirty="0">
                          <a:effectLst/>
                        </a:rPr>
                        <a:t>M</a:t>
                      </a:r>
                      <a:r>
                        <a:rPr lang="en-US" sz="1800" u="none" strike="noStrike" baseline="-25000" dirty="0">
                          <a:effectLst/>
                        </a:rPr>
                        <a:t>37</a:t>
                      </a:r>
                      <a:endParaRPr lang="en-US" sz="1800" b="0" i="0" u="none" strike="noStrike" dirty="0">
                        <a:solidFill>
                          <a:srgbClr val="000000"/>
                        </a:solidFill>
                        <a:effectLst/>
                        <a:latin typeface="Calibri" panose="020F0502020204030204" pitchFamily="34" charset="0"/>
                      </a:endParaRPr>
                    </a:p>
                  </a:txBody>
                  <a:tcPr marL="7144" marR="7144" marT="7144" marB="0" anchor="ctr">
                    <a:solidFill>
                      <a:srgbClr val="99FF99"/>
                    </a:solidFill>
                  </a:tcPr>
                </a:tc>
                <a:extLst>
                  <a:ext uri="{0D108BD9-81ED-4DB2-BD59-A6C34878D82A}">
                    <a16:rowId xmlns:a16="http://schemas.microsoft.com/office/drawing/2014/main" val="2941013552"/>
                  </a:ext>
                </a:extLst>
              </a:tr>
            </a:tbl>
          </a:graphicData>
        </a:graphic>
      </p:graphicFrame>
      <p:graphicFrame>
        <p:nvGraphicFramePr>
          <p:cNvPr id="15" name="Table 14">
            <a:extLst>
              <a:ext uri="{FF2B5EF4-FFF2-40B4-BE49-F238E27FC236}">
                <a16:creationId xmlns:a16="http://schemas.microsoft.com/office/drawing/2014/main" id="{85916BD1-3F14-A6D0-1548-07F11A2B77DD}"/>
              </a:ext>
            </a:extLst>
          </p:cNvPr>
          <p:cNvGraphicFramePr>
            <a:graphicFrameLocks noGrp="1"/>
          </p:cNvGraphicFramePr>
          <p:nvPr>
            <p:extLst>
              <p:ext uri="{D42A27DB-BD31-4B8C-83A1-F6EECF244321}">
                <p14:modId xmlns:p14="http://schemas.microsoft.com/office/powerpoint/2010/main" val="2080468873"/>
              </p:ext>
            </p:extLst>
          </p:nvPr>
        </p:nvGraphicFramePr>
        <p:xfrm>
          <a:off x="3685779" y="1366332"/>
          <a:ext cx="2006280" cy="341708"/>
        </p:xfrm>
        <a:graphic>
          <a:graphicData uri="http://schemas.openxmlformats.org/drawingml/2006/table">
            <a:tbl>
              <a:tblPr>
                <a:tableStyleId>{5C22544A-7EE6-4342-B048-85BDC9FD1C3A}</a:tableStyleId>
              </a:tblPr>
              <a:tblGrid>
                <a:gridCol w="501570">
                  <a:extLst>
                    <a:ext uri="{9D8B030D-6E8A-4147-A177-3AD203B41FA5}">
                      <a16:colId xmlns:a16="http://schemas.microsoft.com/office/drawing/2014/main" val="768730200"/>
                    </a:ext>
                  </a:extLst>
                </a:gridCol>
                <a:gridCol w="501570">
                  <a:extLst>
                    <a:ext uri="{9D8B030D-6E8A-4147-A177-3AD203B41FA5}">
                      <a16:colId xmlns:a16="http://schemas.microsoft.com/office/drawing/2014/main" val="426625132"/>
                    </a:ext>
                  </a:extLst>
                </a:gridCol>
                <a:gridCol w="501570">
                  <a:extLst>
                    <a:ext uri="{9D8B030D-6E8A-4147-A177-3AD203B41FA5}">
                      <a16:colId xmlns:a16="http://schemas.microsoft.com/office/drawing/2014/main" val="3879875985"/>
                    </a:ext>
                  </a:extLst>
                </a:gridCol>
                <a:gridCol w="501570">
                  <a:extLst>
                    <a:ext uri="{9D8B030D-6E8A-4147-A177-3AD203B41FA5}">
                      <a16:colId xmlns:a16="http://schemas.microsoft.com/office/drawing/2014/main" val="1284216565"/>
                    </a:ext>
                  </a:extLst>
                </a:gridCol>
              </a:tblGrid>
              <a:tr h="341708">
                <a:tc>
                  <a:txBody>
                    <a:bodyPr/>
                    <a:lstStyle/>
                    <a:p>
                      <a:pPr algn="ctr" fontAlgn="b"/>
                      <a:r>
                        <a:rPr lang="en-US" sz="1800" u="none" strike="noStrike" dirty="0">
                          <a:effectLst/>
                        </a:rPr>
                        <a:t>M</a:t>
                      </a:r>
                      <a:r>
                        <a:rPr lang="en-US" sz="1800" u="none" strike="noStrike" baseline="-25000" dirty="0">
                          <a:effectLst/>
                        </a:rPr>
                        <a:t>32</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42</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21</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8</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extLst>
                  <a:ext uri="{0D108BD9-81ED-4DB2-BD59-A6C34878D82A}">
                    <a16:rowId xmlns:a16="http://schemas.microsoft.com/office/drawing/2014/main" val="1410966670"/>
                  </a:ext>
                </a:extLst>
              </a:tr>
            </a:tbl>
          </a:graphicData>
        </a:graphic>
      </p:graphicFrame>
      <p:graphicFrame>
        <p:nvGraphicFramePr>
          <p:cNvPr id="16" name="Table 15">
            <a:extLst>
              <a:ext uri="{FF2B5EF4-FFF2-40B4-BE49-F238E27FC236}">
                <a16:creationId xmlns:a16="http://schemas.microsoft.com/office/drawing/2014/main" id="{895B97AB-7E9D-4A67-1000-73195BC11B9D}"/>
              </a:ext>
            </a:extLst>
          </p:cNvPr>
          <p:cNvGraphicFramePr>
            <a:graphicFrameLocks noGrp="1"/>
          </p:cNvGraphicFramePr>
          <p:nvPr>
            <p:extLst>
              <p:ext uri="{D42A27DB-BD31-4B8C-83A1-F6EECF244321}">
                <p14:modId xmlns:p14="http://schemas.microsoft.com/office/powerpoint/2010/main" val="122260922"/>
              </p:ext>
            </p:extLst>
          </p:nvPr>
        </p:nvGraphicFramePr>
        <p:xfrm>
          <a:off x="3685779" y="1856222"/>
          <a:ext cx="2006280" cy="341708"/>
        </p:xfrm>
        <a:graphic>
          <a:graphicData uri="http://schemas.openxmlformats.org/drawingml/2006/table">
            <a:tbl>
              <a:tblPr>
                <a:tableStyleId>{5C22544A-7EE6-4342-B048-85BDC9FD1C3A}</a:tableStyleId>
              </a:tblPr>
              <a:tblGrid>
                <a:gridCol w="501570">
                  <a:extLst>
                    <a:ext uri="{9D8B030D-6E8A-4147-A177-3AD203B41FA5}">
                      <a16:colId xmlns:a16="http://schemas.microsoft.com/office/drawing/2014/main" val="293500200"/>
                    </a:ext>
                  </a:extLst>
                </a:gridCol>
                <a:gridCol w="501570">
                  <a:extLst>
                    <a:ext uri="{9D8B030D-6E8A-4147-A177-3AD203B41FA5}">
                      <a16:colId xmlns:a16="http://schemas.microsoft.com/office/drawing/2014/main" val="1432976116"/>
                    </a:ext>
                  </a:extLst>
                </a:gridCol>
                <a:gridCol w="501570">
                  <a:extLst>
                    <a:ext uri="{9D8B030D-6E8A-4147-A177-3AD203B41FA5}">
                      <a16:colId xmlns:a16="http://schemas.microsoft.com/office/drawing/2014/main" val="1644075870"/>
                    </a:ext>
                  </a:extLst>
                </a:gridCol>
                <a:gridCol w="501570">
                  <a:extLst>
                    <a:ext uri="{9D8B030D-6E8A-4147-A177-3AD203B41FA5}">
                      <a16:colId xmlns:a16="http://schemas.microsoft.com/office/drawing/2014/main" val="418356251"/>
                    </a:ext>
                  </a:extLst>
                </a:gridCol>
              </a:tblGrid>
              <a:tr h="341708">
                <a:tc>
                  <a:txBody>
                    <a:bodyPr/>
                    <a:lstStyle/>
                    <a:p>
                      <a:pPr algn="ctr" fontAlgn="b"/>
                      <a:r>
                        <a:rPr lang="en-US" sz="1800" u="none" strike="noStrike" dirty="0">
                          <a:effectLst/>
                        </a:rPr>
                        <a:t>M</a:t>
                      </a:r>
                      <a:r>
                        <a:rPr lang="en-US" sz="1800" u="none" strike="noStrike" baseline="-25000" dirty="0">
                          <a:effectLst/>
                        </a:rPr>
                        <a:t>35</a:t>
                      </a:r>
                      <a:endParaRPr lang="en-US" sz="1800" b="0" i="0" u="none" strike="noStrike" dirty="0">
                        <a:solidFill>
                          <a:srgbClr val="000000"/>
                        </a:solidFill>
                        <a:effectLst/>
                        <a:latin typeface="Calibri" panose="020F0502020204030204" pitchFamily="34" charset="0"/>
                      </a:endParaRPr>
                    </a:p>
                  </a:txBody>
                  <a:tcPr marL="7144" marR="7144" marT="7144" marB="0" anchor="ctr">
                    <a:solidFill>
                      <a:srgbClr val="99FF99"/>
                    </a:solidFill>
                  </a:tcPr>
                </a:tc>
                <a:tc>
                  <a:txBody>
                    <a:bodyPr/>
                    <a:lstStyle/>
                    <a:p>
                      <a:pPr algn="ctr" fontAlgn="b"/>
                      <a:r>
                        <a:rPr lang="en-US" sz="1800" u="none" strike="noStrike" dirty="0">
                          <a:effectLst/>
                        </a:rPr>
                        <a:t>M</a:t>
                      </a:r>
                      <a:r>
                        <a:rPr lang="en-US" sz="1800" u="none" strike="noStrike" baseline="-25000" dirty="0">
                          <a:effectLst/>
                        </a:rPr>
                        <a:t>25</a:t>
                      </a:r>
                      <a:endParaRPr lang="en-US" sz="1800" b="0" i="0" u="none" strike="noStrike" dirty="0">
                        <a:solidFill>
                          <a:srgbClr val="000000"/>
                        </a:solidFill>
                        <a:effectLst/>
                        <a:latin typeface="Calibri" panose="020F0502020204030204" pitchFamily="34" charset="0"/>
                      </a:endParaRPr>
                    </a:p>
                  </a:txBody>
                  <a:tcPr marL="7144" marR="7144" marT="7144" marB="0" anchor="ctr">
                    <a:solidFill>
                      <a:srgbClr val="99FF99"/>
                    </a:solidFill>
                  </a:tcPr>
                </a:tc>
                <a:tc>
                  <a:txBody>
                    <a:bodyPr/>
                    <a:lstStyle/>
                    <a:p>
                      <a:pPr algn="ctr" fontAlgn="b"/>
                      <a:r>
                        <a:rPr lang="en-US" sz="1800" u="none" strike="noStrike" dirty="0">
                          <a:effectLst/>
                        </a:rPr>
                        <a:t>M</a:t>
                      </a:r>
                      <a:r>
                        <a:rPr lang="en-US" sz="1800" u="none" strike="noStrike" baseline="-25000" dirty="0">
                          <a:effectLst/>
                        </a:rPr>
                        <a:t>29</a:t>
                      </a:r>
                      <a:endParaRPr lang="en-US" sz="1800" b="0" i="0" u="none" strike="noStrike" dirty="0">
                        <a:solidFill>
                          <a:srgbClr val="000000"/>
                        </a:solidFill>
                        <a:effectLst/>
                        <a:latin typeface="Calibri" panose="020F0502020204030204" pitchFamily="34" charset="0"/>
                      </a:endParaRPr>
                    </a:p>
                  </a:txBody>
                  <a:tcPr marL="7144" marR="7144" marT="7144" marB="0" anchor="ctr">
                    <a:solidFill>
                      <a:srgbClr val="99FF99"/>
                    </a:solidFill>
                  </a:tcPr>
                </a:tc>
                <a:tc>
                  <a:txBody>
                    <a:bodyPr/>
                    <a:lstStyle/>
                    <a:p>
                      <a:pPr algn="ctr" fontAlgn="b"/>
                      <a:r>
                        <a:rPr lang="en-US" sz="1800" u="none" strike="noStrike" dirty="0">
                          <a:effectLst/>
                        </a:rPr>
                        <a:t>M</a:t>
                      </a:r>
                      <a:r>
                        <a:rPr lang="en-US" sz="1800" u="none" strike="noStrike" baseline="-25000" dirty="0">
                          <a:effectLst/>
                        </a:rPr>
                        <a:t>2</a:t>
                      </a:r>
                      <a:endParaRPr lang="en-US" sz="1800" b="0" i="0" u="none" strike="noStrike" dirty="0">
                        <a:solidFill>
                          <a:srgbClr val="000000"/>
                        </a:solidFill>
                        <a:effectLst/>
                        <a:latin typeface="Calibri" panose="020F0502020204030204" pitchFamily="34" charset="0"/>
                      </a:endParaRPr>
                    </a:p>
                  </a:txBody>
                  <a:tcPr marL="7144" marR="7144" marT="7144" marB="0" anchor="ctr">
                    <a:solidFill>
                      <a:srgbClr val="99FF99"/>
                    </a:solidFill>
                  </a:tcPr>
                </a:tc>
                <a:extLst>
                  <a:ext uri="{0D108BD9-81ED-4DB2-BD59-A6C34878D82A}">
                    <a16:rowId xmlns:a16="http://schemas.microsoft.com/office/drawing/2014/main" val="1239952223"/>
                  </a:ext>
                </a:extLst>
              </a:tr>
            </a:tbl>
          </a:graphicData>
        </a:graphic>
      </p:graphicFrame>
      <p:sp>
        <p:nvSpPr>
          <p:cNvPr id="18" name="TextBox 17">
            <a:extLst>
              <a:ext uri="{FF2B5EF4-FFF2-40B4-BE49-F238E27FC236}">
                <a16:creationId xmlns:a16="http://schemas.microsoft.com/office/drawing/2014/main" id="{57941422-F290-AA29-89DC-0810ED750E2F}"/>
              </a:ext>
            </a:extLst>
          </p:cNvPr>
          <p:cNvSpPr txBox="1"/>
          <p:nvPr/>
        </p:nvSpPr>
        <p:spPr>
          <a:xfrm>
            <a:off x="756237" y="3271457"/>
            <a:ext cx="1364105" cy="369332"/>
          </a:xfrm>
          <a:prstGeom prst="rect">
            <a:avLst/>
          </a:prstGeom>
          <a:noFill/>
        </p:spPr>
        <p:txBody>
          <a:bodyPr wrap="square" rtlCol="0">
            <a:spAutoFit/>
          </a:bodyPr>
          <a:lstStyle/>
          <a:p>
            <a:r>
              <a:rPr lang="en-SG" b="1" dirty="0"/>
              <a:t>Offspring 1:</a:t>
            </a:r>
          </a:p>
        </p:txBody>
      </p:sp>
      <p:sp>
        <p:nvSpPr>
          <p:cNvPr id="19" name="TextBox 18">
            <a:extLst>
              <a:ext uri="{FF2B5EF4-FFF2-40B4-BE49-F238E27FC236}">
                <a16:creationId xmlns:a16="http://schemas.microsoft.com/office/drawing/2014/main" id="{DFEAB9FC-31EB-7802-FF7F-62B9EF20811E}"/>
              </a:ext>
            </a:extLst>
          </p:cNvPr>
          <p:cNvSpPr txBox="1"/>
          <p:nvPr/>
        </p:nvSpPr>
        <p:spPr>
          <a:xfrm>
            <a:off x="784591" y="3973206"/>
            <a:ext cx="1364105" cy="369332"/>
          </a:xfrm>
          <a:prstGeom prst="rect">
            <a:avLst/>
          </a:prstGeom>
          <a:noFill/>
        </p:spPr>
        <p:txBody>
          <a:bodyPr wrap="square" rtlCol="0">
            <a:spAutoFit/>
          </a:bodyPr>
          <a:lstStyle/>
          <a:p>
            <a:r>
              <a:rPr lang="en-SG" b="1" dirty="0"/>
              <a:t>Offspring 2:</a:t>
            </a:r>
          </a:p>
        </p:txBody>
      </p:sp>
      <p:cxnSp>
        <p:nvCxnSpPr>
          <p:cNvPr id="21" name="Straight Arrow Connector 20">
            <a:extLst>
              <a:ext uri="{FF2B5EF4-FFF2-40B4-BE49-F238E27FC236}">
                <a16:creationId xmlns:a16="http://schemas.microsoft.com/office/drawing/2014/main" id="{AA819408-8393-E5D0-9D45-39468CC1725E}"/>
              </a:ext>
            </a:extLst>
          </p:cNvPr>
          <p:cNvCxnSpPr>
            <a:cxnSpLocks/>
          </p:cNvCxnSpPr>
          <p:nvPr/>
        </p:nvCxnSpPr>
        <p:spPr>
          <a:xfrm flipV="1">
            <a:off x="3685779" y="2978516"/>
            <a:ext cx="0" cy="292941"/>
          </a:xfrm>
          <a:prstGeom prst="straightConnector1">
            <a:avLst/>
          </a:prstGeom>
          <a:ln w="19050">
            <a:tailEnd type="triangle" w="med" len="sm"/>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711FA6DA-49B7-D11E-BB15-06867D7E71FC}"/>
              </a:ext>
            </a:extLst>
          </p:cNvPr>
          <p:cNvCxnSpPr>
            <a:cxnSpLocks/>
          </p:cNvCxnSpPr>
          <p:nvPr/>
        </p:nvCxnSpPr>
        <p:spPr>
          <a:xfrm flipV="1">
            <a:off x="5692059" y="2978515"/>
            <a:ext cx="0" cy="292942"/>
          </a:xfrm>
          <a:prstGeom prst="straightConnector1">
            <a:avLst/>
          </a:prstGeom>
          <a:ln w="19050">
            <a:tailEnd type="triangle" w="med" len="sm"/>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F7DDC9BE-C5D3-DE6A-3453-7A6C235A2B89}"/>
              </a:ext>
            </a:extLst>
          </p:cNvPr>
          <p:cNvSpPr txBox="1"/>
          <p:nvPr/>
        </p:nvSpPr>
        <p:spPr>
          <a:xfrm>
            <a:off x="3502742" y="2541819"/>
            <a:ext cx="560438" cy="369332"/>
          </a:xfrm>
          <a:prstGeom prst="rect">
            <a:avLst/>
          </a:prstGeom>
          <a:noFill/>
        </p:spPr>
        <p:txBody>
          <a:bodyPr wrap="square" rtlCol="0">
            <a:spAutoFit/>
          </a:bodyPr>
          <a:lstStyle/>
          <a:p>
            <a:r>
              <a:rPr lang="en-SG" dirty="0"/>
              <a:t>c</a:t>
            </a:r>
            <a:r>
              <a:rPr lang="en-SG" baseline="-25000" dirty="0"/>
              <a:t>1</a:t>
            </a:r>
          </a:p>
        </p:txBody>
      </p:sp>
      <p:sp>
        <p:nvSpPr>
          <p:cNvPr id="25" name="TextBox 24">
            <a:extLst>
              <a:ext uri="{FF2B5EF4-FFF2-40B4-BE49-F238E27FC236}">
                <a16:creationId xmlns:a16="http://schemas.microsoft.com/office/drawing/2014/main" id="{C5055FEF-8FE5-CFDF-4926-305783E710C5}"/>
              </a:ext>
            </a:extLst>
          </p:cNvPr>
          <p:cNvSpPr txBox="1"/>
          <p:nvPr/>
        </p:nvSpPr>
        <p:spPr>
          <a:xfrm>
            <a:off x="5530645" y="2534445"/>
            <a:ext cx="560438" cy="369332"/>
          </a:xfrm>
          <a:prstGeom prst="rect">
            <a:avLst/>
          </a:prstGeom>
          <a:noFill/>
        </p:spPr>
        <p:txBody>
          <a:bodyPr wrap="square" rtlCol="0">
            <a:spAutoFit/>
          </a:bodyPr>
          <a:lstStyle/>
          <a:p>
            <a:r>
              <a:rPr lang="en-SG" dirty="0"/>
              <a:t>c</a:t>
            </a:r>
            <a:r>
              <a:rPr lang="en-SG" baseline="-25000" dirty="0"/>
              <a:t>2</a:t>
            </a:r>
          </a:p>
        </p:txBody>
      </p:sp>
      <p:graphicFrame>
        <p:nvGraphicFramePr>
          <p:cNvPr id="30" name="Table 29">
            <a:extLst>
              <a:ext uri="{FF2B5EF4-FFF2-40B4-BE49-F238E27FC236}">
                <a16:creationId xmlns:a16="http://schemas.microsoft.com/office/drawing/2014/main" id="{B4C28436-D426-5831-B4CF-F0E757EB32B6}"/>
              </a:ext>
            </a:extLst>
          </p:cNvPr>
          <p:cNvGraphicFramePr>
            <a:graphicFrameLocks noGrp="1"/>
          </p:cNvGraphicFramePr>
          <p:nvPr>
            <p:extLst>
              <p:ext uri="{D42A27DB-BD31-4B8C-83A1-F6EECF244321}">
                <p14:modId xmlns:p14="http://schemas.microsoft.com/office/powerpoint/2010/main" val="1836956384"/>
              </p:ext>
            </p:extLst>
          </p:nvPr>
        </p:nvGraphicFramePr>
        <p:xfrm>
          <a:off x="2181069" y="1357654"/>
          <a:ext cx="5015700" cy="341708"/>
        </p:xfrm>
        <a:graphic>
          <a:graphicData uri="http://schemas.openxmlformats.org/drawingml/2006/table">
            <a:tbl>
              <a:tblPr>
                <a:tableStyleId>{5C22544A-7EE6-4342-B048-85BDC9FD1C3A}</a:tableStyleId>
              </a:tblPr>
              <a:tblGrid>
                <a:gridCol w="501570">
                  <a:extLst>
                    <a:ext uri="{9D8B030D-6E8A-4147-A177-3AD203B41FA5}">
                      <a16:colId xmlns:a16="http://schemas.microsoft.com/office/drawing/2014/main" val="4293878275"/>
                    </a:ext>
                  </a:extLst>
                </a:gridCol>
                <a:gridCol w="501570">
                  <a:extLst>
                    <a:ext uri="{9D8B030D-6E8A-4147-A177-3AD203B41FA5}">
                      <a16:colId xmlns:a16="http://schemas.microsoft.com/office/drawing/2014/main" val="1720496388"/>
                    </a:ext>
                  </a:extLst>
                </a:gridCol>
                <a:gridCol w="501570">
                  <a:extLst>
                    <a:ext uri="{9D8B030D-6E8A-4147-A177-3AD203B41FA5}">
                      <a16:colId xmlns:a16="http://schemas.microsoft.com/office/drawing/2014/main" val="1094424458"/>
                    </a:ext>
                  </a:extLst>
                </a:gridCol>
                <a:gridCol w="501570">
                  <a:extLst>
                    <a:ext uri="{9D8B030D-6E8A-4147-A177-3AD203B41FA5}">
                      <a16:colId xmlns:a16="http://schemas.microsoft.com/office/drawing/2014/main" val="3100018027"/>
                    </a:ext>
                  </a:extLst>
                </a:gridCol>
                <a:gridCol w="501570">
                  <a:extLst>
                    <a:ext uri="{9D8B030D-6E8A-4147-A177-3AD203B41FA5}">
                      <a16:colId xmlns:a16="http://schemas.microsoft.com/office/drawing/2014/main" val="950952102"/>
                    </a:ext>
                  </a:extLst>
                </a:gridCol>
                <a:gridCol w="501570">
                  <a:extLst>
                    <a:ext uri="{9D8B030D-6E8A-4147-A177-3AD203B41FA5}">
                      <a16:colId xmlns:a16="http://schemas.microsoft.com/office/drawing/2014/main" val="743884871"/>
                    </a:ext>
                  </a:extLst>
                </a:gridCol>
                <a:gridCol w="501570">
                  <a:extLst>
                    <a:ext uri="{9D8B030D-6E8A-4147-A177-3AD203B41FA5}">
                      <a16:colId xmlns:a16="http://schemas.microsoft.com/office/drawing/2014/main" val="3672401818"/>
                    </a:ext>
                  </a:extLst>
                </a:gridCol>
                <a:gridCol w="501570">
                  <a:extLst>
                    <a:ext uri="{9D8B030D-6E8A-4147-A177-3AD203B41FA5}">
                      <a16:colId xmlns:a16="http://schemas.microsoft.com/office/drawing/2014/main" val="921125606"/>
                    </a:ext>
                  </a:extLst>
                </a:gridCol>
                <a:gridCol w="501570">
                  <a:extLst>
                    <a:ext uri="{9D8B030D-6E8A-4147-A177-3AD203B41FA5}">
                      <a16:colId xmlns:a16="http://schemas.microsoft.com/office/drawing/2014/main" val="2454584102"/>
                    </a:ext>
                  </a:extLst>
                </a:gridCol>
                <a:gridCol w="501570">
                  <a:extLst>
                    <a:ext uri="{9D8B030D-6E8A-4147-A177-3AD203B41FA5}">
                      <a16:colId xmlns:a16="http://schemas.microsoft.com/office/drawing/2014/main" val="985147993"/>
                    </a:ext>
                  </a:extLst>
                </a:gridCol>
              </a:tblGrid>
              <a:tr h="341708">
                <a:tc>
                  <a:txBody>
                    <a:bodyPr/>
                    <a:lstStyle/>
                    <a:p>
                      <a:pPr algn="ctr" fontAlgn="b"/>
                      <a:r>
                        <a:rPr lang="en-US" sz="1800" u="none" strike="noStrike" dirty="0">
                          <a:effectLst/>
                        </a:rPr>
                        <a:t>M</a:t>
                      </a:r>
                      <a:r>
                        <a:rPr lang="en-US" sz="1800" u="none" strike="noStrike" baseline="-25000" dirty="0">
                          <a:effectLst/>
                        </a:rPr>
                        <a:t>64</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45</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49</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32</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42</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21</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8</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15</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19</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33</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extLst>
                  <a:ext uri="{0D108BD9-81ED-4DB2-BD59-A6C34878D82A}">
                    <a16:rowId xmlns:a16="http://schemas.microsoft.com/office/drawing/2014/main" val="661585518"/>
                  </a:ext>
                </a:extLst>
              </a:tr>
            </a:tbl>
          </a:graphicData>
        </a:graphic>
      </p:graphicFrame>
      <p:sp>
        <p:nvSpPr>
          <p:cNvPr id="3" name="文本框 2">
            <a:extLst>
              <a:ext uri="{FF2B5EF4-FFF2-40B4-BE49-F238E27FC236}">
                <a16:creationId xmlns:a16="http://schemas.microsoft.com/office/drawing/2014/main" id="{D36BE52E-A77D-BF1B-9CD1-93E91C339596}"/>
              </a:ext>
            </a:extLst>
          </p:cNvPr>
          <p:cNvSpPr txBox="1"/>
          <p:nvPr/>
        </p:nvSpPr>
        <p:spPr>
          <a:xfrm>
            <a:off x="3805083" y="811337"/>
            <a:ext cx="1242702" cy="369332"/>
          </a:xfrm>
          <a:prstGeom prst="rect">
            <a:avLst/>
          </a:prstGeom>
          <a:noFill/>
        </p:spPr>
        <p:txBody>
          <a:bodyPr wrap="square">
            <a:spAutoFit/>
          </a:bodyPr>
          <a:lstStyle/>
          <a:p>
            <a:r>
              <a:rPr lang="en-US" altLang="zh-SG" sz="1800" dirty="0"/>
              <a:t>Crossover</a:t>
            </a:r>
            <a:endParaRPr lang="zh-SG" altLang="en-US" dirty="0"/>
          </a:p>
        </p:txBody>
      </p:sp>
      <p:sp>
        <p:nvSpPr>
          <p:cNvPr id="2" name="Title 1">
            <a:extLst>
              <a:ext uri="{FF2B5EF4-FFF2-40B4-BE49-F238E27FC236}">
                <a16:creationId xmlns:a16="http://schemas.microsoft.com/office/drawing/2014/main" id="{9E137B1A-4F71-B55F-0A70-55FF8759A497}"/>
              </a:ext>
            </a:extLst>
          </p:cNvPr>
          <p:cNvSpPr txBox="1">
            <a:spLocks/>
          </p:cNvSpPr>
          <p:nvPr/>
        </p:nvSpPr>
        <p:spPr>
          <a:xfrm>
            <a:off x="190042" y="149164"/>
            <a:ext cx="8229600" cy="595754"/>
          </a:xfrm>
          <a:prstGeom prst="rect">
            <a:avLst/>
          </a:prstGeom>
        </p:spPr>
        <p:txBody>
          <a:bodyPr>
            <a:normAutofit fontScale="97500" lnSpcReduction="10000"/>
          </a:bodyPr>
          <a:lstStyle>
            <a:lvl1pPr algn="l" defTabSz="457200" rtl="0" eaLnBrk="1" latinLnBrk="0" hangingPunct="1">
              <a:spcBef>
                <a:spcPct val="0"/>
              </a:spcBef>
              <a:buNone/>
              <a:defRPr sz="4400" kern="1200">
                <a:solidFill>
                  <a:schemeClr val="tx1"/>
                </a:solidFill>
                <a:latin typeface="Arial"/>
                <a:ea typeface="+mj-ea"/>
                <a:cs typeface="+mj-cs"/>
              </a:defRPr>
            </a:lvl1pPr>
          </a:lstStyle>
          <a:p>
            <a:r>
              <a:rPr lang="en-US" sz="3600" dirty="0"/>
              <a:t>Genetic Operations</a:t>
            </a:r>
          </a:p>
          <a:p>
            <a:endParaRPr lang="en-US" sz="3600" dirty="0"/>
          </a:p>
        </p:txBody>
      </p:sp>
    </p:spTree>
    <p:extLst>
      <p:ext uri="{BB962C8B-B14F-4D97-AF65-F5344CB8AC3E}">
        <p14:creationId xmlns:p14="http://schemas.microsoft.com/office/powerpoint/2010/main" val="294348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5679E-6 L 0.00018 0.37685 " pathEditMode="relative" rAng="0" ptsTypes="AA">
                                      <p:cBhvr>
                                        <p:cTn id="6" dur="2000" fill="hold"/>
                                        <p:tgtEl>
                                          <p:spTgt spid="10"/>
                                        </p:tgtEl>
                                        <p:attrNameLst>
                                          <p:attrName>ppt_x</p:attrName>
                                          <p:attrName>ppt_y</p:attrName>
                                        </p:attrNameLst>
                                      </p:cBhvr>
                                      <p:rCtr x="0" y="18827"/>
                                    </p:animMotion>
                                  </p:childTnLst>
                                </p:cTn>
                              </p:par>
                              <p:par>
                                <p:cTn id="7" presetID="42" presetClass="path" presetSubtype="0" accel="50000" decel="50000" fill="hold" nodeType="withEffect">
                                  <p:stCondLst>
                                    <p:cond delay="0"/>
                                  </p:stCondLst>
                                  <p:childTnLst>
                                    <p:animMotion origin="layout" path="M 2.5E-6 -4.07407E-6 L 0.00069 0.375 " pathEditMode="relative" rAng="0" ptsTypes="AA">
                                      <p:cBhvr>
                                        <p:cTn id="8" dur="2000" fill="hold"/>
                                        <p:tgtEl>
                                          <p:spTgt spid="11"/>
                                        </p:tgtEl>
                                        <p:attrNameLst>
                                          <p:attrName>ppt_x</p:attrName>
                                          <p:attrName>ppt_y</p:attrName>
                                        </p:attrNameLst>
                                      </p:cBhvr>
                                      <p:rCtr x="35" y="18735"/>
                                    </p:animMotion>
                                  </p:childTnLst>
                                </p:cTn>
                              </p:par>
                              <p:par>
                                <p:cTn id="9" presetID="42" presetClass="path" presetSubtype="0" accel="50000" decel="50000" fill="hold" nodeType="withEffect">
                                  <p:stCondLst>
                                    <p:cond delay="0"/>
                                  </p:stCondLst>
                                  <p:childTnLst>
                                    <p:animMotion origin="layout" path="M 2.77778E-6 4.5679E-6 L 0.00104 0.51975 " pathEditMode="relative" rAng="0" ptsTypes="AA">
                                      <p:cBhvr>
                                        <p:cTn id="10" dur="2000" fill="hold"/>
                                        <p:tgtEl>
                                          <p:spTgt spid="15"/>
                                        </p:tgtEl>
                                        <p:attrNameLst>
                                          <p:attrName>ppt_x</p:attrName>
                                          <p:attrName>ppt_y</p:attrName>
                                        </p:attrNameLst>
                                      </p:cBhvr>
                                      <p:rCtr x="52" y="25988"/>
                                    </p:animMotion>
                                  </p:childTnLst>
                                </p:cTn>
                              </p:par>
                            </p:childTnLst>
                          </p:cTn>
                        </p:par>
                        <p:par>
                          <p:cTn id="11" fill="hold">
                            <p:stCondLst>
                              <p:cond delay="2000"/>
                            </p:stCondLst>
                            <p:childTnLst>
                              <p:par>
                                <p:cTn id="12" presetID="42" presetClass="path" presetSubtype="0" accel="50000" decel="50000" fill="hold" nodeType="afterEffect">
                                  <p:stCondLst>
                                    <p:cond delay="0"/>
                                  </p:stCondLst>
                                  <p:childTnLst>
                                    <p:animMotion origin="layout" path="M -3.33333E-6 4.19753E-6 L 0.00087 0.42469 " pathEditMode="relative" rAng="0" ptsTypes="AA">
                                      <p:cBhvr>
                                        <p:cTn id="13" dur="2000" fill="hold"/>
                                        <p:tgtEl>
                                          <p:spTgt spid="12"/>
                                        </p:tgtEl>
                                        <p:attrNameLst>
                                          <p:attrName>ppt_x</p:attrName>
                                          <p:attrName>ppt_y</p:attrName>
                                        </p:attrNameLst>
                                      </p:cBhvr>
                                      <p:rCtr x="35" y="21235"/>
                                    </p:animMotion>
                                  </p:childTnLst>
                                </p:cTn>
                              </p:par>
                              <p:par>
                                <p:cTn id="14" presetID="42" presetClass="path" presetSubtype="0" accel="50000" decel="50000" fill="hold" nodeType="withEffect">
                                  <p:stCondLst>
                                    <p:cond delay="0"/>
                                  </p:stCondLst>
                                  <p:childTnLst>
                                    <p:animMotion origin="layout" path="M 2.5E-6 4.19753E-6 L 2.5E-6 0.42469 " pathEditMode="relative" rAng="0" ptsTypes="AA">
                                      <p:cBhvr>
                                        <p:cTn id="15" dur="2000" fill="hold"/>
                                        <p:tgtEl>
                                          <p:spTgt spid="13"/>
                                        </p:tgtEl>
                                        <p:attrNameLst>
                                          <p:attrName>ppt_x</p:attrName>
                                          <p:attrName>ppt_y</p:attrName>
                                        </p:attrNameLst>
                                      </p:cBhvr>
                                      <p:rCtr x="0" y="21235"/>
                                    </p:animMotion>
                                  </p:childTnLst>
                                </p:cTn>
                              </p:par>
                              <p:par>
                                <p:cTn id="16" presetID="42" presetClass="path" presetSubtype="0" accel="50000" decel="50000" fill="hold" nodeType="withEffect">
                                  <p:stCondLst>
                                    <p:cond delay="0"/>
                                  </p:stCondLst>
                                  <p:childTnLst>
                                    <p:animMotion origin="layout" path="M 2.77778E-6 4.19753E-6 L 0.00104 0.28179 " pathEditMode="relative" rAng="0" ptsTypes="AA">
                                      <p:cBhvr>
                                        <p:cTn id="17" dur="2000" fill="hold"/>
                                        <p:tgtEl>
                                          <p:spTgt spid="16"/>
                                        </p:tgtEl>
                                        <p:attrNameLst>
                                          <p:attrName>ppt_x</p:attrName>
                                          <p:attrName>ppt_y</p:attrName>
                                        </p:attrNameLst>
                                      </p:cBhvr>
                                      <p:rCtr x="52" y="14074"/>
                                    </p:animMotion>
                                  </p:childTnLst>
                                </p:cTn>
                              </p:par>
                            </p:childTnLst>
                          </p:cTn>
                        </p:par>
                        <p:par>
                          <p:cTn id="18" fill="hold">
                            <p:stCondLst>
                              <p:cond delay="4000"/>
                            </p:stCondLst>
                            <p:childTnLst>
                              <p:par>
                                <p:cTn id="19" presetID="2" presetClass="entr" presetSubtype="4"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7D2999-B7FE-058C-150D-632B6812C68D}"/>
              </a:ext>
            </a:extLst>
          </p:cNvPr>
          <p:cNvGraphicFramePr>
            <a:graphicFrameLocks noGrp="1"/>
          </p:cNvGraphicFramePr>
          <p:nvPr>
            <p:extLst>
              <p:ext uri="{D42A27DB-BD31-4B8C-83A1-F6EECF244321}">
                <p14:modId xmlns:p14="http://schemas.microsoft.com/office/powerpoint/2010/main" val="3895160190"/>
              </p:ext>
            </p:extLst>
          </p:nvPr>
        </p:nvGraphicFramePr>
        <p:xfrm>
          <a:off x="1954241" y="1152581"/>
          <a:ext cx="5015700" cy="341708"/>
        </p:xfrm>
        <a:graphic>
          <a:graphicData uri="http://schemas.openxmlformats.org/drawingml/2006/table">
            <a:tbl>
              <a:tblPr>
                <a:tableStyleId>{5C22544A-7EE6-4342-B048-85BDC9FD1C3A}</a:tableStyleId>
              </a:tblPr>
              <a:tblGrid>
                <a:gridCol w="501570">
                  <a:extLst>
                    <a:ext uri="{9D8B030D-6E8A-4147-A177-3AD203B41FA5}">
                      <a16:colId xmlns:a16="http://schemas.microsoft.com/office/drawing/2014/main" val="4293878275"/>
                    </a:ext>
                  </a:extLst>
                </a:gridCol>
                <a:gridCol w="501570">
                  <a:extLst>
                    <a:ext uri="{9D8B030D-6E8A-4147-A177-3AD203B41FA5}">
                      <a16:colId xmlns:a16="http://schemas.microsoft.com/office/drawing/2014/main" val="1720496388"/>
                    </a:ext>
                  </a:extLst>
                </a:gridCol>
                <a:gridCol w="501570">
                  <a:extLst>
                    <a:ext uri="{9D8B030D-6E8A-4147-A177-3AD203B41FA5}">
                      <a16:colId xmlns:a16="http://schemas.microsoft.com/office/drawing/2014/main" val="1094424458"/>
                    </a:ext>
                  </a:extLst>
                </a:gridCol>
                <a:gridCol w="501570">
                  <a:extLst>
                    <a:ext uri="{9D8B030D-6E8A-4147-A177-3AD203B41FA5}">
                      <a16:colId xmlns:a16="http://schemas.microsoft.com/office/drawing/2014/main" val="3100018027"/>
                    </a:ext>
                  </a:extLst>
                </a:gridCol>
                <a:gridCol w="501570">
                  <a:extLst>
                    <a:ext uri="{9D8B030D-6E8A-4147-A177-3AD203B41FA5}">
                      <a16:colId xmlns:a16="http://schemas.microsoft.com/office/drawing/2014/main" val="950952102"/>
                    </a:ext>
                  </a:extLst>
                </a:gridCol>
                <a:gridCol w="501570">
                  <a:extLst>
                    <a:ext uri="{9D8B030D-6E8A-4147-A177-3AD203B41FA5}">
                      <a16:colId xmlns:a16="http://schemas.microsoft.com/office/drawing/2014/main" val="743884871"/>
                    </a:ext>
                  </a:extLst>
                </a:gridCol>
                <a:gridCol w="501570">
                  <a:extLst>
                    <a:ext uri="{9D8B030D-6E8A-4147-A177-3AD203B41FA5}">
                      <a16:colId xmlns:a16="http://schemas.microsoft.com/office/drawing/2014/main" val="3672401818"/>
                    </a:ext>
                  </a:extLst>
                </a:gridCol>
                <a:gridCol w="501570">
                  <a:extLst>
                    <a:ext uri="{9D8B030D-6E8A-4147-A177-3AD203B41FA5}">
                      <a16:colId xmlns:a16="http://schemas.microsoft.com/office/drawing/2014/main" val="921125606"/>
                    </a:ext>
                  </a:extLst>
                </a:gridCol>
                <a:gridCol w="501570">
                  <a:extLst>
                    <a:ext uri="{9D8B030D-6E8A-4147-A177-3AD203B41FA5}">
                      <a16:colId xmlns:a16="http://schemas.microsoft.com/office/drawing/2014/main" val="2454584102"/>
                    </a:ext>
                  </a:extLst>
                </a:gridCol>
                <a:gridCol w="501570">
                  <a:extLst>
                    <a:ext uri="{9D8B030D-6E8A-4147-A177-3AD203B41FA5}">
                      <a16:colId xmlns:a16="http://schemas.microsoft.com/office/drawing/2014/main" val="985147993"/>
                    </a:ext>
                  </a:extLst>
                </a:gridCol>
              </a:tblGrid>
              <a:tr h="341708">
                <a:tc>
                  <a:txBody>
                    <a:bodyPr/>
                    <a:lstStyle/>
                    <a:p>
                      <a:pPr algn="ctr" fontAlgn="b"/>
                      <a:r>
                        <a:rPr lang="en-US" sz="1800" u="none" strike="noStrike" dirty="0">
                          <a:effectLst/>
                        </a:rPr>
                        <a:t>M</a:t>
                      </a:r>
                      <a:r>
                        <a:rPr lang="en-US" sz="1800" u="none" strike="noStrike" baseline="-25000" dirty="0">
                          <a:effectLst/>
                        </a:rPr>
                        <a:t>64</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45</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49</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32</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16</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21</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8</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15</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90</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33</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extLst>
                  <a:ext uri="{0D108BD9-81ED-4DB2-BD59-A6C34878D82A}">
                    <a16:rowId xmlns:a16="http://schemas.microsoft.com/office/drawing/2014/main" val="661585518"/>
                  </a:ext>
                </a:extLst>
              </a:tr>
            </a:tbl>
          </a:graphicData>
        </a:graphic>
      </p:graphicFrame>
      <p:sp>
        <p:nvSpPr>
          <p:cNvPr id="3" name="TextBox 2">
            <a:extLst>
              <a:ext uri="{FF2B5EF4-FFF2-40B4-BE49-F238E27FC236}">
                <a16:creationId xmlns:a16="http://schemas.microsoft.com/office/drawing/2014/main" id="{33092653-58D2-D97A-FE39-2D93327F6239}"/>
              </a:ext>
            </a:extLst>
          </p:cNvPr>
          <p:cNvSpPr txBox="1"/>
          <p:nvPr/>
        </p:nvSpPr>
        <p:spPr>
          <a:xfrm>
            <a:off x="809954" y="1153330"/>
            <a:ext cx="1364105" cy="369332"/>
          </a:xfrm>
          <a:prstGeom prst="rect">
            <a:avLst/>
          </a:prstGeom>
          <a:noFill/>
        </p:spPr>
        <p:txBody>
          <a:bodyPr wrap="square" rtlCol="0">
            <a:spAutoFit/>
          </a:bodyPr>
          <a:lstStyle/>
          <a:p>
            <a:r>
              <a:rPr lang="en-SG" b="1" dirty="0"/>
              <a:t>Parent :</a:t>
            </a:r>
          </a:p>
        </p:txBody>
      </p:sp>
      <p:sp>
        <p:nvSpPr>
          <p:cNvPr id="4" name="Arrow: Down 3">
            <a:extLst>
              <a:ext uri="{FF2B5EF4-FFF2-40B4-BE49-F238E27FC236}">
                <a16:creationId xmlns:a16="http://schemas.microsoft.com/office/drawing/2014/main" id="{9B4F856E-D6B8-4F35-BFAB-E2B533680127}"/>
              </a:ext>
            </a:extLst>
          </p:cNvPr>
          <p:cNvSpPr/>
          <p:nvPr/>
        </p:nvSpPr>
        <p:spPr>
          <a:xfrm>
            <a:off x="4219775" y="1827589"/>
            <a:ext cx="484632" cy="1175341"/>
          </a:xfrm>
          <a:prstGeom prst="down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graphicFrame>
        <p:nvGraphicFramePr>
          <p:cNvPr id="5" name="Table 4">
            <a:extLst>
              <a:ext uri="{FF2B5EF4-FFF2-40B4-BE49-F238E27FC236}">
                <a16:creationId xmlns:a16="http://schemas.microsoft.com/office/drawing/2014/main" id="{3C0F107D-D405-C586-99DC-4A1790EFFD8D}"/>
              </a:ext>
            </a:extLst>
          </p:cNvPr>
          <p:cNvGraphicFramePr>
            <a:graphicFrameLocks noGrp="1"/>
          </p:cNvGraphicFramePr>
          <p:nvPr>
            <p:extLst>
              <p:ext uri="{D42A27DB-BD31-4B8C-83A1-F6EECF244321}">
                <p14:modId xmlns:p14="http://schemas.microsoft.com/office/powerpoint/2010/main" val="2416532442"/>
              </p:ext>
            </p:extLst>
          </p:nvPr>
        </p:nvGraphicFramePr>
        <p:xfrm>
          <a:off x="1954241" y="3587899"/>
          <a:ext cx="5015700" cy="341708"/>
        </p:xfrm>
        <a:graphic>
          <a:graphicData uri="http://schemas.openxmlformats.org/drawingml/2006/table">
            <a:tbl>
              <a:tblPr>
                <a:tableStyleId>{5C22544A-7EE6-4342-B048-85BDC9FD1C3A}</a:tableStyleId>
              </a:tblPr>
              <a:tblGrid>
                <a:gridCol w="501570">
                  <a:extLst>
                    <a:ext uri="{9D8B030D-6E8A-4147-A177-3AD203B41FA5}">
                      <a16:colId xmlns:a16="http://schemas.microsoft.com/office/drawing/2014/main" val="4293878275"/>
                    </a:ext>
                  </a:extLst>
                </a:gridCol>
                <a:gridCol w="501570">
                  <a:extLst>
                    <a:ext uri="{9D8B030D-6E8A-4147-A177-3AD203B41FA5}">
                      <a16:colId xmlns:a16="http://schemas.microsoft.com/office/drawing/2014/main" val="1720496388"/>
                    </a:ext>
                  </a:extLst>
                </a:gridCol>
                <a:gridCol w="501570">
                  <a:extLst>
                    <a:ext uri="{9D8B030D-6E8A-4147-A177-3AD203B41FA5}">
                      <a16:colId xmlns:a16="http://schemas.microsoft.com/office/drawing/2014/main" val="1094424458"/>
                    </a:ext>
                  </a:extLst>
                </a:gridCol>
                <a:gridCol w="501570">
                  <a:extLst>
                    <a:ext uri="{9D8B030D-6E8A-4147-A177-3AD203B41FA5}">
                      <a16:colId xmlns:a16="http://schemas.microsoft.com/office/drawing/2014/main" val="3100018027"/>
                    </a:ext>
                  </a:extLst>
                </a:gridCol>
                <a:gridCol w="501570">
                  <a:extLst>
                    <a:ext uri="{9D8B030D-6E8A-4147-A177-3AD203B41FA5}">
                      <a16:colId xmlns:a16="http://schemas.microsoft.com/office/drawing/2014/main" val="950952102"/>
                    </a:ext>
                  </a:extLst>
                </a:gridCol>
                <a:gridCol w="501570">
                  <a:extLst>
                    <a:ext uri="{9D8B030D-6E8A-4147-A177-3AD203B41FA5}">
                      <a16:colId xmlns:a16="http://schemas.microsoft.com/office/drawing/2014/main" val="743884871"/>
                    </a:ext>
                  </a:extLst>
                </a:gridCol>
                <a:gridCol w="501570">
                  <a:extLst>
                    <a:ext uri="{9D8B030D-6E8A-4147-A177-3AD203B41FA5}">
                      <a16:colId xmlns:a16="http://schemas.microsoft.com/office/drawing/2014/main" val="3672401818"/>
                    </a:ext>
                  </a:extLst>
                </a:gridCol>
                <a:gridCol w="501570">
                  <a:extLst>
                    <a:ext uri="{9D8B030D-6E8A-4147-A177-3AD203B41FA5}">
                      <a16:colId xmlns:a16="http://schemas.microsoft.com/office/drawing/2014/main" val="921125606"/>
                    </a:ext>
                  </a:extLst>
                </a:gridCol>
                <a:gridCol w="501570">
                  <a:extLst>
                    <a:ext uri="{9D8B030D-6E8A-4147-A177-3AD203B41FA5}">
                      <a16:colId xmlns:a16="http://schemas.microsoft.com/office/drawing/2014/main" val="2454584102"/>
                    </a:ext>
                  </a:extLst>
                </a:gridCol>
                <a:gridCol w="501570">
                  <a:extLst>
                    <a:ext uri="{9D8B030D-6E8A-4147-A177-3AD203B41FA5}">
                      <a16:colId xmlns:a16="http://schemas.microsoft.com/office/drawing/2014/main" val="985147993"/>
                    </a:ext>
                  </a:extLst>
                </a:gridCol>
              </a:tblGrid>
              <a:tr h="341708">
                <a:tc>
                  <a:txBody>
                    <a:bodyPr/>
                    <a:lstStyle/>
                    <a:p>
                      <a:pPr algn="ctr" fontAlgn="b"/>
                      <a:r>
                        <a:rPr lang="en-US" sz="1800" u="none" strike="noStrike" dirty="0">
                          <a:effectLst/>
                        </a:rPr>
                        <a:t>M</a:t>
                      </a:r>
                      <a:r>
                        <a:rPr lang="en-US" sz="1800" u="none" strike="noStrike" baseline="-25000" dirty="0">
                          <a:effectLst/>
                        </a:rPr>
                        <a:t>64</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45</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49</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32</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16</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21</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8</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15</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90</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tc>
                  <a:txBody>
                    <a:bodyPr/>
                    <a:lstStyle/>
                    <a:p>
                      <a:pPr algn="ctr" fontAlgn="b"/>
                      <a:r>
                        <a:rPr lang="en-US" sz="1800" u="none" strike="noStrike" dirty="0">
                          <a:effectLst/>
                        </a:rPr>
                        <a:t>M</a:t>
                      </a:r>
                      <a:r>
                        <a:rPr lang="en-US" sz="1800" u="none" strike="noStrike" baseline="-25000" dirty="0">
                          <a:effectLst/>
                        </a:rPr>
                        <a:t>33</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1">
                        <a:lumMod val="40000"/>
                        <a:lumOff val="60000"/>
                      </a:schemeClr>
                    </a:solidFill>
                  </a:tcPr>
                </a:tc>
                <a:extLst>
                  <a:ext uri="{0D108BD9-81ED-4DB2-BD59-A6C34878D82A}">
                    <a16:rowId xmlns:a16="http://schemas.microsoft.com/office/drawing/2014/main" val="661585518"/>
                  </a:ext>
                </a:extLst>
              </a:tr>
            </a:tbl>
          </a:graphicData>
        </a:graphic>
      </p:graphicFrame>
      <p:graphicFrame>
        <p:nvGraphicFramePr>
          <p:cNvPr id="10" name="Table 9">
            <a:extLst>
              <a:ext uri="{FF2B5EF4-FFF2-40B4-BE49-F238E27FC236}">
                <a16:creationId xmlns:a16="http://schemas.microsoft.com/office/drawing/2014/main" id="{48DD7169-A904-375C-5119-8E90FBA8EA6C}"/>
              </a:ext>
            </a:extLst>
          </p:cNvPr>
          <p:cNvGraphicFramePr>
            <a:graphicFrameLocks noGrp="1"/>
          </p:cNvGraphicFramePr>
          <p:nvPr>
            <p:extLst>
              <p:ext uri="{D42A27DB-BD31-4B8C-83A1-F6EECF244321}">
                <p14:modId xmlns:p14="http://schemas.microsoft.com/office/powerpoint/2010/main" val="2368211448"/>
              </p:ext>
            </p:extLst>
          </p:nvPr>
        </p:nvGraphicFramePr>
        <p:xfrm>
          <a:off x="4462091" y="3587291"/>
          <a:ext cx="522864" cy="341708"/>
        </p:xfrm>
        <a:graphic>
          <a:graphicData uri="http://schemas.openxmlformats.org/drawingml/2006/table">
            <a:tbl>
              <a:tblPr>
                <a:tableStyleId>{5C22544A-7EE6-4342-B048-85BDC9FD1C3A}</a:tableStyleId>
              </a:tblPr>
              <a:tblGrid>
                <a:gridCol w="522864">
                  <a:extLst>
                    <a:ext uri="{9D8B030D-6E8A-4147-A177-3AD203B41FA5}">
                      <a16:colId xmlns:a16="http://schemas.microsoft.com/office/drawing/2014/main" val="2842533968"/>
                    </a:ext>
                  </a:extLst>
                </a:gridCol>
              </a:tblGrid>
              <a:tr h="341708">
                <a:tc>
                  <a:txBody>
                    <a:bodyPr/>
                    <a:lstStyle/>
                    <a:p>
                      <a:pPr algn="ctr" fontAlgn="b"/>
                      <a:r>
                        <a:rPr lang="en-US" sz="1800" u="none" strike="noStrike" dirty="0">
                          <a:effectLst/>
                        </a:rPr>
                        <a:t>M</a:t>
                      </a:r>
                      <a:r>
                        <a:rPr lang="en-US" sz="1800" u="none" strike="noStrike" baseline="-25000" dirty="0">
                          <a:effectLst/>
                        </a:rPr>
                        <a:t>37</a:t>
                      </a:r>
                      <a:endParaRPr lang="en-US" sz="1800" b="0" i="0" u="none" strike="noStrike" dirty="0">
                        <a:solidFill>
                          <a:srgbClr val="000000"/>
                        </a:solidFill>
                        <a:effectLst/>
                        <a:latin typeface="Calibri" panose="020F0502020204030204" pitchFamily="34" charset="0"/>
                      </a:endParaRPr>
                    </a:p>
                  </a:txBody>
                  <a:tcPr marL="7144" marR="7144" marT="7144" marB="0" anchor="ctr">
                    <a:solidFill>
                      <a:schemeClr val="accent6">
                        <a:lumMod val="40000"/>
                        <a:lumOff val="60000"/>
                      </a:schemeClr>
                    </a:solidFill>
                  </a:tcPr>
                </a:tc>
                <a:extLst>
                  <a:ext uri="{0D108BD9-81ED-4DB2-BD59-A6C34878D82A}">
                    <a16:rowId xmlns:a16="http://schemas.microsoft.com/office/drawing/2014/main" val="1187376060"/>
                  </a:ext>
                </a:extLst>
              </a:tr>
            </a:tbl>
          </a:graphicData>
        </a:graphic>
      </p:graphicFrame>
      <p:sp>
        <p:nvSpPr>
          <p:cNvPr id="11" name="TextBox 10">
            <a:extLst>
              <a:ext uri="{FF2B5EF4-FFF2-40B4-BE49-F238E27FC236}">
                <a16:creationId xmlns:a16="http://schemas.microsoft.com/office/drawing/2014/main" id="{59F11A9B-C65B-D608-DC68-B6BE94412815}"/>
              </a:ext>
            </a:extLst>
          </p:cNvPr>
          <p:cNvSpPr txBox="1"/>
          <p:nvPr/>
        </p:nvSpPr>
        <p:spPr>
          <a:xfrm>
            <a:off x="590136" y="3616272"/>
            <a:ext cx="1364105" cy="369332"/>
          </a:xfrm>
          <a:prstGeom prst="rect">
            <a:avLst/>
          </a:prstGeom>
          <a:noFill/>
        </p:spPr>
        <p:txBody>
          <a:bodyPr wrap="square" rtlCol="0">
            <a:spAutoFit/>
          </a:bodyPr>
          <a:lstStyle/>
          <a:p>
            <a:r>
              <a:rPr lang="en-SG" b="1" dirty="0"/>
              <a:t>Offspring :</a:t>
            </a:r>
          </a:p>
        </p:txBody>
      </p:sp>
      <p:cxnSp>
        <p:nvCxnSpPr>
          <p:cNvPr id="13" name="Straight Arrow Connector 12">
            <a:extLst>
              <a:ext uri="{FF2B5EF4-FFF2-40B4-BE49-F238E27FC236}">
                <a16:creationId xmlns:a16="http://schemas.microsoft.com/office/drawing/2014/main" id="{1E62F211-18A9-89F2-E627-9B288D13A308}"/>
              </a:ext>
            </a:extLst>
          </p:cNvPr>
          <p:cNvCxnSpPr/>
          <p:nvPr/>
        </p:nvCxnSpPr>
        <p:spPr>
          <a:xfrm>
            <a:off x="4704407" y="3985604"/>
            <a:ext cx="0" cy="4079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4A837729-EEE9-7CA4-D6DD-11AF8E723DFD}"/>
              </a:ext>
            </a:extLst>
          </p:cNvPr>
          <p:cNvSpPr txBox="1"/>
          <p:nvPr/>
        </p:nvSpPr>
        <p:spPr>
          <a:xfrm>
            <a:off x="3785191" y="4449578"/>
            <a:ext cx="2027273" cy="369332"/>
          </a:xfrm>
          <a:prstGeom prst="rect">
            <a:avLst/>
          </a:prstGeom>
          <a:noFill/>
        </p:spPr>
        <p:txBody>
          <a:bodyPr wrap="square" rtlCol="0">
            <a:spAutoFit/>
          </a:bodyPr>
          <a:lstStyle/>
          <a:p>
            <a:r>
              <a:rPr lang="en-SG" b="1" dirty="0"/>
              <a:t>Randomly Replace</a:t>
            </a:r>
          </a:p>
        </p:txBody>
      </p:sp>
      <p:sp>
        <p:nvSpPr>
          <p:cNvPr id="7" name="文本框 6">
            <a:extLst>
              <a:ext uri="{FF2B5EF4-FFF2-40B4-BE49-F238E27FC236}">
                <a16:creationId xmlns:a16="http://schemas.microsoft.com/office/drawing/2014/main" id="{ED1D7A0F-48A7-3F28-50C3-4D0EB802C99E}"/>
              </a:ext>
            </a:extLst>
          </p:cNvPr>
          <p:cNvSpPr txBox="1"/>
          <p:nvPr/>
        </p:nvSpPr>
        <p:spPr>
          <a:xfrm>
            <a:off x="3846668" y="565253"/>
            <a:ext cx="4572000" cy="369332"/>
          </a:xfrm>
          <a:prstGeom prst="rect">
            <a:avLst/>
          </a:prstGeom>
          <a:noFill/>
        </p:spPr>
        <p:txBody>
          <a:bodyPr wrap="square">
            <a:spAutoFit/>
          </a:bodyPr>
          <a:lstStyle/>
          <a:p>
            <a:r>
              <a:rPr lang="en-US" altLang="zh-SG" sz="1800" dirty="0"/>
              <a:t>Mutation</a:t>
            </a:r>
            <a:endParaRPr lang="zh-SG" altLang="en-US" dirty="0"/>
          </a:p>
        </p:txBody>
      </p:sp>
      <p:sp>
        <p:nvSpPr>
          <p:cNvPr id="6" name="Title 1">
            <a:extLst>
              <a:ext uri="{FF2B5EF4-FFF2-40B4-BE49-F238E27FC236}">
                <a16:creationId xmlns:a16="http://schemas.microsoft.com/office/drawing/2014/main" id="{95BD3897-4C00-E1F9-53DC-16440F15DA14}"/>
              </a:ext>
            </a:extLst>
          </p:cNvPr>
          <p:cNvSpPr txBox="1">
            <a:spLocks/>
          </p:cNvSpPr>
          <p:nvPr/>
        </p:nvSpPr>
        <p:spPr>
          <a:xfrm>
            <a:off x="70363" y="95395"/>
            <a:ext cx="4207391" cy="595754"/>
          </a:xfrm>
          <a:prstGeom prst="rect">
            <a:avLst/>
          </a:prstGeom>
        </p:spPr>
        <p:txBody>
          <a:bodyPr>
            <a:normAutofit fontScale="97500" lnSpcReduction="10000"/>
          </a:bodyPr>
          <a:lstStyle>
            <a:lvl1pPr algn="l" defTabSz="457200" rtl="0" eaLnBrk="1" latinLnBrk="0" hangingPunct="1">
              <a:spcBef>
                <a:spcPct val="0"/>
              </a:spcBef>
              <a:buNone/>
              <a:defRPr sz="4400" kern="1200">
                <a:solidFill>
                  <a:schemeClr val="tx1"/>
                </a:solidFill>
                <a:latin typeface="Arial"/>
                <a:ea typeface="+mj-ea"/>
                <a:cs typeface="+mj-cs"/>
              </a:defRPr>
            </a:lvl1pPr>
          </a:lstStyle>
          <a:p>
            <a:r>
              <a:rPr lang="en-US" sz="3600" dirty="0"/>
              <a:t>Genetic Operations</a:t>
            </a:r>
          </a:p>
        </p:txBody>
      </p:sp>
    </p:spTree>
    <p:extLst>
      <p:ext uri="{BB962C8B-B14F-4D97-AF65-F5344CB8AC3E}">
        <p14:creationId xmlns:p14="http://schemas.microsoft.com/office/powerpoint/2010/main" val="57268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500"/>
                                        <p:tgtEl>
                                          <p:spTgt spid="14">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D0307-2DD5-3A31-8565-34D3DDFBB47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752EF0D-DA4D-336F-8B5E-5568B7CA5B12}"/>
              </a:ext>
            </a:extLst>
          </p:cNvPr>
          <p:cNvSpPr txBox="1">
            <a:spLocks/>
          </p:cNvSpPr>
          <p:nvPr/>
        </p:nvSpPr>
        <p:spPr>
          <a:xfrm>
            <a:off x="199739" y="79053"/>
            <a:ext cx="4207391" cy="595754"/>
          </a:xfrm>
          <a:prstGeom prst="rect">
            <a:avLst/>
          </a:prstGeom>
        </p:spPr>
        <p:txBody>
          <a:bodyPr>
            <a:normAutofit fontScale="90000"/>
          </a:bodyPr>
          <a:lstStyle>
            <a:lvl1pPr algn="l" defTabSz="457200" rtl="0" eaLnBrk="1" latinLnBrk="0" hangingPunct="1">
              <a:spcBef>
                <a:spcPct val="0"/>
              </a:spcBef>
              <a:buNone/>
              <a:defRPr sz="4400" kern="1200">
                <a:solidFill>
                  <a:schemeClr val="tx1"/>
                </a:solidFill>
                <a:latin typeface="Arial"/>
                <a:ea typeface="+mj-ea"/>
                <a:cs typeface="+mj-cs"/>
              </a:defRPr>
            </a:lvl1pPr>
          </a:lstStyle>
          <a:p>
            <a:r>
              <a:rPr lang="en-US" sz="3600" dirty="0"/>
              <a:t>Adaptive Adjustment</a:t>
            </a:r>
          </a:p>
        </p:txBody>
      </p:sp>
      <p:sp>
        <p:nvSpPr>
          <p:cNvPr id="22" name="Rectangle: Rounded Corners 21">
            <a:extLst>
              <a:ext uri="{FF2B5EF4-FFF2-40B4-BE49-F238E27FC236}">
                <a16:creationId xmlns:a16="http://schemas.microsoft.com/office/drawing/2014/main" id="{B28FB467-2AA0-2580-49AB-98822D59E16D}"/>
              </a:ext>
            </a:extLst>
          </p:cNvPr>
          <p:cNvSpPr/>
          <p:nvPr/>
        </p:nvSpPr>
        <p:spPr>
          <a:xfrm>
            <a:off x="3094302" y="648394"/>
            <a:ext cx="2849071" cy="105454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dirty="0"/>
              <a:t>Tournament Selection</a:t>
            </a:r>
          </a:p>
        </p:txBody>
      </p:sp>
      <p:sp>
        <p:nvSpPr>
          <p:cNvPr id="23" name="Rectangle: Rounded Corners 22">
            <a:extLst>
              <a:ext uri="{FF2B5EF4-FFF2-40B4-BE49-F238E27FC236}">
                <a16:creationId xmlns:a16="http://schemas.microsoft.com/office/drawing/2014/main" id="{ADF91910-2416-FC11-F4F7-C41DC92AE07A}"/>
              </a:ext>
            </a:extLst>
          </p:cNvPr>
          <p:cNvSpPr/>
          <p:nvPr/>
        </p:nvSpPr>
        <p:spPr>
          <a:xfrm>
            <a:off x="5249488" y="2829143"/>
            <a:ext cx="2849071" cy="105454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dirty="0"/>
              <a:t>Mutation</a:t>
            </a:r>
          </a:p>
        </p:txBody>
      </p:sp>
      <p:sp>
        <p:nvSpPr>
          <p:cNvPr id="24" name="Rectangle: Rounded Corners 23">
            <a:extLst>
              <a:ext uri="{FF2B5EF4-FFF2-40B4-BE49-F238E27FC236}">
                <a16:creationId xmlns:a16="http://schemas.microsoft.com/office/drawing/2014/main" id="{BE1F1AE3-1302-124A-E1A6-992A14A62D06}"/>
              </a:ext>
            </a:extLst>
          </p:cNvPr>
          <p:cNvSpPr/>
          <p:nvPr/>
        </p:nvSpPr>
        <p:spPr>
          <a:xfrm>
            <a:off x="1136075" y="2770909"/>
            <a:ext cx="2849071" cy="1054549"/>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t>Crossover</a:t>
            </a:r>
          </a:p>
        </p:txBody>
      </p:sp>
      <p:sp>
        <p:nvSpPr>
          <p:cNvPr id="25" name="Arrow: Down 24">
            <a:extLst>
              <a:ext uri="{FF2B5EF4-FFF2-40B4-BE49-F238E27FC236}">
                <a16:creationId xmlns:a16="http://schemas.microsoft.com/office/drawing/2014/main" id="{C5B49311-0ADB-E921-E30F-90DE82AF415A}"/>
              </a:ext>
            </a:extLst>
          </p:cNvPr>
          <p:cNvSpPr/>
          <p:nvPr/>
        </p:nvSpPr>
        <p:spPr>
          <a:xfrm>
            <a:off x="4175761" y="1883374"/>
            <a:ext cx="686152" cy="640738"/>
          </a:xfrm>
          <a:prstGeom prst="downArrow">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1D3F8BF8-D2A5-DC5A-8857-FE77D44E3B1A}"/>
              </a:ext>
            </a:extLst>
          </p:cNvPr>
          <p:cNvSpPr txBox="1"/>
          <p:nvPr/>
        </p:nvSpPr>
        <p:spPr>
          <a:xfrm>
            <a:off x="4308766" y="3033251"/>
            <a:ext cx="686152" cy="646331"/>
          </a:xfrm>
          <a:prstGeom prst="rect">
            <a:avLst/>
          </a:prstGeom>
          <a:noFill/>
        </p:spPr>
        <p:txBody>
          <a:bodyPr wrap="square" rtlCol="0">
            <a:spAutoFit/>
          </a:bodyPr>
          <a:lstStyle/>
          <a:p>
            <a:r>
              <a:rPr lang="en-US" sz="3600" dirty="0"/>
              <a:t>or</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A269649-16CE-6485-4D06-A9C1ABDFA3B9}"/>
                  </a:ext>
                </a:extLst>
              </p:cNvPr>
              <p:cNvSpPr txBox="1"/>
              <p:nvPr/>
            </p:nvSpPr>
            <p:spPr>
              <a:xfrm>
                <a:off x="1876182" y="2298215"/>
                <a:ext cx="155277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𝑃𝑟</m:t>
                          </m:r>
                        </m:e>
                        <m:sub>
                          <m:r>
                            <a:rPr lang="en-US" b="0" i="1" smtClean="0">
                              <a:latin typeface="Cambria Math" panose="02040503050406030204" pitchFamily="18" charset="0"/>
                            </a:rPr>
                            <m:t>𝑐𝑟𝑜𝑠𝑠</m:t>
                          </m:r>
                        </m:sub>
                      </m:sSub>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rPr>
                        <m:t> </m:t>
                      </m:r>
                    </m:oMath>
                  </m:oMathPara>
                </a14:m>
                <a:endParaRPr lang="en-US" dirty="0"/>
              </a:p>
            </p:txBody>
          </p:sp>
        </mc:Choice>
        <mc:Fallback xmlns="">
          <p:sp>
            <p:nvSpPr>
              <p:cNvPr id="28" name="TextBox 27">
                <a:extLst>
                  <a:ext uri="{FF2B5EF4-FFF2-40B4-BE49-F238E27FC236}">
                    <a16:creationId xmlns:a16="http://schemas.microsoft.com/office/drawing/2014/main" id="{5A269649-16CE-6485-4D06-A9C1ABDFA3B9}"/>
                  </a:ext>
                </a:extLst>
              </p:cNvPr>
              <p:cNvSpPr txBox="1">
                <a:spLocks noRot="1" noChangeAspect="1" noMove="1" noResize="1" noEditPoints="1" noAdjustHandles="1" noChangeArrowheads="1" noChangeShapeType="1" noTextEdit="1"/>
              </p:cNvSpPr>
              <p:nvPr/>
            </p:nvSpPr>
            <p:spPr>
              <a:xfrm>
                <a:off x="1876182" y="2298215"/>
                <a:ext cx="1552773" cy="276999"/>
              </a:xfrm>
              <a:prstGeom prst="rect">
                <a:avLst/>
              </a:prstGeom>
              <a:blipFill>
                <a:blip r:embed="rId3"/>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278094D-E6AF-F9ED-517C-D3CDC5AED1E6}"/>
                  </a:ext>
                </a:extLst>
              </p:cNvPr>
              <p:cNvSpPr txBox="1"/>
              <p:nvPr/>
            </p:nvSpPr>
            <p:spPr>
              <a:xfrm>
                <a:off x="5453149" y="2385612"/>
                <a:ext cx="2581965"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𝑃𝑟</m:t>
                          </m:r>
                        </m:e>
                        <m:sub>
                          <m:r>
                            <a:rPr lang="en-US" b="0" i="1" smtClean="0">
                              <a:latin typeface="Cambria Math" panose="02040503050406030204" pitchFamily="18" charset="0"/>
                            </a:rPr>
                            <m:t>𝑚𝑢𝑡</m:t>
                          </m:r>
                        </m:sub>
                      </m:sSub>
                      <m:r>
                        <a:rPr lang="en-US" b="0" i="1" smtClean="0">
                          <a:latin typeface="Cambria Math" panose="02040503050406030204" pitchFamily="18" charset="0"/>
                        </a:rPr>
                        <m:t>×(1+(1−</m:t>
                      </m:r>
                      <m:r>
                        <a:rPr lang="en-US" b="0"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 </m:t>
                      </m:r>
                    </m:oMath>
                  </m:oMathPara>
                </a14:m>
                <a:endParaRPr lang="en-US" dirty="0"/>
              </a:p>
            </p:txBody>
          </p:sp>
        </mc:Choice>
        <mc:Fallback xmlns="">
          <p:sp>
            <p:nvSpPr>
              <p:cNvPr id="29" name="TextBox 28">
                <a:extLst>
                  <a:ext uri="{FF2B5EF4-FFF2-40B4-BE49-F238E27FC236}">
                    <a16:creationId xmlns:a16="http://schemas.microsoft.com/office/drawing/2014/main" id="{4278094D-E6AF-F9ED-517C-D3CDC5AED1E6}"/>
                  </a:ext>
                </a:extLst>
              </p:cNvPr>
              <p:cNvSpPr txBox="1">
                <a:spLocks noRot="1" noChangeAspect="1" noMove="1" noResize="1" noEditPoints="1" noAdjustHandles="1" noChangeArrowheads="1" noChangeShapeType="1" noTextEdit="1"/>
              </p:cNvSpPr>
              <p:nvPr/>
            </p:nvSpPr>
            <p:spPr>
              <a:xfrm>
                <a:off x="5453149" y="2385612"/>
                <a:ext cx="2581965" cy="276999"/>
              </a:xfrm>
              <a:prstGeom prst="rect">
                <a:avLst/>
              </a:prstGeom>
              <a:blipFill>
                <a:blip r:embed="rId4"/>
                <a:stretch>
                  <a:fillRect t="-2174" b="-32609"/>
                </a:stretch>
              </a:blipFill>
            </p:spPr>
            <p:txBody>
              <a:bodyPr/>
              <a:lstStyle/>
              <a:p>
                <a:r>
                  <a:rPr lang="en-US">
                    <a:noFill/>
                  </a:rPr>
                  <a:t> </a:t>
                </a:r>
              </a:p>
            </p:txBody>
          </p:sp>
        </mc:Fallback>
      </mc:AlternateContent>
    </p:spTree>
    <p:extLst>
      <p:ext uri="{BB962C8B-B14F-4D97-AF65-F5344CB8AC3E}">
        <p14:creationId xmlns:p14="http://schemas.microsoft.com/office/powerpoint/2010/main" val="3334642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CC2C9-ABF0-67F6-96BE-BFE844398D7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A78D1A4-9B7F-5708-F750-E45338235974}"/>
              </a:ext>
            </a:extLst>
          </p:cNvPr>
          <p:cNvSpPr/>
          <p:nvPr/>
        </p:nvSpPr>
        <p:spPr>
          <a:xfrm>
            <a:off x="318187" y="756478"/>
            <a:ext cx="7734826" cy="4790222"/>
          </a:xfrm>
          <a:prstGeom prst="rect">
            <a:avLst/>
          </a:prstGeom>
        </p:spPr>
        <p:txBody>
          <a:bodyPr wrap="square">
            <a:spAutoFit/>
          </a:bodyPr>
          <a:lstStyle/>
          <a:p>
            <a:pPr marL="285743" indent="-285743">
              <a:lnSpc>
                <a:spcPct val="200000"/>
              </a:lnSpc>
              <a:buFont typeface="Wingdings" pitchFamily="2" charset="2"/>
              <a:buChar char="q"/>
            </a:pPr>
            <a:r>
              <a:rPr lang="en-IN" sz="2400" b="1" dirty="0">
                <a:solidFill>
                  <a:schemeClr val="bg1">
                    <a:lumMod val="75000"/>
                  </a:schemeClr>
                </a:solidFill>
              </a:rPr>
              <a:t>Introduction</a:t>
            </a:r>
          </a:p>
          <a:p>
            <a:pPr marL="285743" indent="-285743">
              <a:lnSpc>
                <a:spcPct val="200000"/>
              </a:lnSpc>
              <a:buFont typeface="Wingdings" pitchFamily="2" charset="2"/>
              <a:buChar char="q"/>
            </a:pPr>
            <a:r>
              <a:rPr lang="en-IN" sz="2400" b="1" dirty="0">
                <a:solidFill>
                  <a:schemeClr val="bg1">
                    <a:lumMod val="75000"/>
                  </a:schemeClr>
                </a:solidFill>
              </a:rPr>
              <a:t>Evolutionary Avengers Initiative (EAI)</a:t>
            </a:r>
          </a:p>
          <a:p>
            <a:pPr marL="742943" lvl="1" indent="-285743">
              <a:buFont typeface="Wingdings" pitchFamily="2" charset="2"/>
              <a:buChar char="q"/>
            </a:pPr>
            <a:r>
              <a:rPr lang="en-IN" sz="2400" b="1" dirty="0">
                <a:solidFill>
                  <a:schemeClr val="bg1">
                    <a:lumMod val="75000"/>
                  </a:schemeClr>
                </a:solidFill>
              </a:rPr>
              <a:t>Initialization</a:t>
            </a:r>
          </a:p>
          <a:p>
            <a:pPr marL="742943" lvl="1" indent="-285743">
              <a:buFont typeface="Wingdings" pitchFamily="2" charset="2"/>
              <a:buChar char="q"/>
            </a:pPr>
            <a:r>
              <a:rPr lang="en-IN" sz="2400" b="1" dirty="0">
                <a:solidFill>
                  <a:schemeClr val="bg1">
                    <a:lumMod val="75000"/>
                  </a:schemeClr>
                </a:solidFill>
              </a:rPr>
              <a:t>Evaluation &amp; Elitism</a:t>
            </a:r>
          </a:p>
          <a:p>
            <a:pPr marL="742943" lvl="1" indent="-285743">
              <a:buFont typeface="Wingdings" pitchFamily="2" charset="2"/>
              <a:buChar char="q"/>
            </a:pPr>
            <a:r>
              <a:rPr lang="en-IN" sz="2400" b="1" dirty="0">
                <a:solidFill>
                  <a:schemeClr val="bg1">
                    <a:lumMod val="75000"/>
                  </a:schemeClr>
                </a:solidFill>
              </a:rPr>
              <a:t>Genetic Operations</a:t>
            </a:r>
          </a:p>
          <a:p>
            <a:pPr marL="285743" indent="-285743">
              <a:lnSpc>
                <a:spcPct val="200000"/>
              </a:lnSpc>
              <a:buFont typeface="Wingdings" pitchFamily="2" charset="2"/>
              <a:buChar char="q"/>
            </a:pPr>
            <a:r>
              <a:rPr lang="en-IN" sz="2400" b="1" dirty="0"/>
              <a:t>Experiments</a:t>
            </a:r>
          </a:p>
          <a:p>
            <a:pPr marL="285743" indent="-285743">
              <a:lnSpc>
                <a:spcPct val="200000"/>
              </a:lnSpc>
              <a:buFont typeface="Wingdings" pitchFamily="2" charset="2"/>
              <a:buChar char="q"/>
            </a:pPr>
            <a:r>
              <a:rPr lang="en-IN" sz="2400" b="1" dirty="0">
                <a:solidFill>
                  <a:schemeClr val="bg1">
                    <a:lumMod val="75000"/>
                  </a:schemeClr>
                </a:solidFill>
              </a:rPr>
              <a:t>Conclusion &amp; Future Work</a:t>
            </a:r>
          </a:p>
          <a:p>
            <a:pPr marL="285743" indent="-285743">
              <a:lnSpc>
                <a:spcPct val="200000"/>
              </a:lnSpc>
              <a:buFont typeface="Wingdings" pitchFamily="2" charset="2"/>
              <a:buChar char="q"/>
            </a:pPr>
            <a:endParaRPr lang="en-IN" sz="2400" b="1" dirty="0"/>
          </a:p>
        </p:txBody>
      </p:sp>
      <p:sp>
        <p:nvSpPr>
          <p:cNvPr id="6" name="Title 3">
            <a:extLst>
              <a:ext uri="{FF2B5EF4-FFF2-40B4-BE49-F238E27FC236}">
                <a16:creationId xmlns:a16="http://schemas.microsoft.com/office/drawing/2014/main" id="{6E2FFF7C-6216-9976-58AD-0C6F1A0B6EBE}"/>
              </a:ext>
            </a:extLst>
          </p:cNvPr>
          <p:cNvSpPr txBox="1">
            <a:spLocks/>
          </p:cNvSpPr>
          <p:nvPr/>
        </p:nvSpPr>
        <p:spPr>
          <a:xfrm>
            <a:off x="318187" y="156390"/>
            <a:ext cx="8686800" cy="702860"/>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bg1"/>
                </a:solidFill>
                <a:latin typeface="Arial"/>
                <a:ea typeface="+mj-ea"/>
                <a:cs typeface="+mj-cs"/>
              </a:defRPr>
            </a:lvl1pPr>
          </a:lstStyle>
          <a:p>
            <a:r>
              <a:rPr lang="en-US" sz="3200">
                <a:solidFill>
                  <a:schemeClr val="tx2"/>
                </a:solidFill>
                <a:latin typeface="+mn-lt"/>
              </a:rPr>
              <a:t>Outline</a:t>
            </a:r>
          </a:p>
        </p:txBody>
      </p:sp>
    </p:spTree>
    <p:extLst>
      <p:ext uri="{BB962C8B-B14F-4D97-AF65-F5344CB8AC3E}">
        <p14:creationId xmlns:p14="http://schemas.microsoft.com/office/powerpoint/2010/main" val="651863548"/>
      </p:ext>
    </p:extLst>
  </p:cSld>
  <p:clrMapOvr>
    <a:masterClrMapping/>
  </p:clrMapOvr>
  <mc:AlternateContent xmlns:mc="http://schemas.openxmlformats.org/markup-compatibility/2006" xmlns:p14="http://schemas.microsoft.com/office/powerpoint/2010/main">
    <mc:Choice Requires="p14">
      <p:transition spd="slow" p14:dur="2000" advTm="41176"/>
    </mc:Choice>
    <mc:Fallback xmlns="">
      <p:transition spd="slow" advTm="4117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39403D-0659-1F2C-4DC1-D3E2471D7198}"/>
              </a:ext>
            </a:extLst>
          </p:cNvPr>
          <p:cNvSpPr>
            <a:spLocks noGrp="1"/>
          </p:cNvSpPr>
          <p:nvPr>
            <p:ph type="title"/>
          </p:nvPr>
        </p:nvSpPr>
        <p:spPr/>
        <p:txBody>
          <a:bodyPr>
            <a:noAutofit/>
          </a:bodyPr>
          <a:lstStyle/>
          <a:p>
            <a:r>
              <a:rPr kumimoji="0" lang="en-US" altLang="zh-CN" sz="2800" b="1" i="0" u="none" strike="noStrike" cap="none" normalizeH="0" baseline="0" dirty="0">
                <a:ln>
                  <a:noFill/>
                </a:ln>
                <a:solidFill>
                  <a:schemeClr val="tx1"/>
                </a:solidFill>
                <a:effectLst/>
                <a:latin typeface="Arial" panose="020B0604020202020204" pitchFamily="34" charset="0"/>
              </a:rPr>
              <a:t>Datasets</a:t>
            </a:r>
            <a:endParaRPr lang="zh-SG" altLang="en-US" sz="2800" dirty="0"/>
          </a:p>
        </p:txBody>
      </p:sp>
      <p:sp>
        <p:nvSpPr>
          <p:cNvPr id="3" name="内容占位符 2">
            <a:extLst>
              <a:ext uri="{FF2B5EF4-FFF2-40B4-BE49-F238E27FC236}">
                <a16:creationId xmlns:a16="http://schemas.microsoft.com/office/drawing/2014/main" id="{FB87AF52-55E6-1BD3-B21C-0F6527F7A97D}"/>
              </a:ext>
            </a:extLst>
          </p:cNvPr>
          <p:cNvSpPr>
            <a:spLocks noGrp="1"/>
          </p:cNvSpPr>
          <p:nvPr>
            <p:ph idx="1"/>
          </p:nvPr>
        </p:nvSpPr>
        <p:spPr/>
        <p:txBody>
          <a:bodyPr>
            <a:normAutofit/>
          </a:bodyPr>
          <a:lstStyle/>
          <a:p>
            <a:r>
              <a:rPr lang="en-US" altLang="zh-SG" sz="2000" dirty="0" err="1"/>
              <a:t>ASCADf</a:t>
            </a:r>
            <a:r>
              <a:rPr lang="en-US" altLang="zh-SG" sz="2000" dirty="0"/>
              <a:t>.</a:t>
            </a:r>
          </a:p>
          <a:p>
            <a:r>
              <a:rPr lang="en-US" altLang="zh-SG" sz="2000" dirty="0" err="1"/>
              <a:t>ASCADr</a:t>
            </a:r>
            <a:endParaRPr lang="en-US" altLang="zh-SG" sz="2000" dirty="0"/>
          </a:p>
          <a:p>
            <a:r>
              <a:rPr lang="en-US" altLang="zh-SG" sz="2000" dirty="0"/>
              <a:t>ASCON2</a:t>
            </a:r>
          </a:p>
          <a:p>
            <a:r>
              <a:rPr lang="en-US" altLang="zh-SG" sz="2000" dirty="0"/>
              <a:t>ASCON4</a:t>
            </a:r>
          </a:p>
          <a:p>
            <a:r>
              <a:rPr lang="en-US" altLang="zh-SG" sz="2000" dirty="0"/>
              <a:t>AES_HD</a:t>
            </a:r>
            <a:endParaRPr lang="zh-SG" altLang="en-US" sz="2000" dirty="0"/>
          </a:p>
        </p:txBody>
      </p:sp>
    </p:spTree>
    <p:extLst>
      <p:ext uri="{BB962C8B-B14F-4D97-AF65-F5344CB8AC3E}">
        <p14:creationId xmlns:p14="http://schemas.microsoft.com/office/powerpoint/2010/main" val="3219846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0C64FA-435D-D0FD-DBFF-1E35FFCCABA7}"/>
              </a:ext>
            </a:extLst>
          </p:cNvPr>
          <p:cNvSpPr>
            <a:spLocks noGrp="1"/>
          </p:cNvSpPr>
          <p:nvPr>
            <p:ph type="title"/>
          </p:nvPr>
        </p:nvSpPr>
        <p:spPr>
          <a:xfrm>
            <a:off x="202818" y="364803"/>
            <a:ext cx="8229600" cy="857250"/>
          </a:xfrm>
        </p:spPr>
        <p:txBody>
          <a:bodyPr>
            <a:noAutofit/>
          </a:bodyPr>
          <a:lstStyle/>
          <a:p>
            <a:pPr marL="0" marR="0" lvl="0" indent="0" defTabSz="914400" rtl="0" eaLnBrk="0" fontAlgn="base" latinLnBrk="0" hangingPunct="0">
              <a:lnSpc>
                <a:spcPct val="100000"/>
              </a:lnSpc>
              <a:spcBef>
                <a:spcPct val="0"/>
              </a:spcBef>
              <a:spcAft>
                <a:spcPct val="0"/>
              </a:spcAft>
              <a:tabLst/>
            </a:pPr>
            <a:r>
              <a:rPr kumimoji="0" lang="zh-SG" altLang="zh-SG" sz="2800" b="1" i="0" u="none" strike="noStrike" cap="none" normalizeH="0" baseline="0" dirty="0">
                <a:ln>
                  <a:noFill/>
                </a:ln>
                <a:solidFill>
                  <a:schemeClr val="tx1"/>
                </a:solidFill>
                <a:effectLst/>
                <a:latin typeface="Arial" panose="020B0604020202020204" pitchFamily="34" charset="0"/>
              </a:rPr>
              <a:t>Hyperparameter Search Space</a:t>
            </a:r>
            <a:br>
              <a:rPr kumimoji="0" lang="zh-SG" altLang="zh-SG" sz="2800" b="1" i="0" u="none" strike="noStrike" cap="none" normalizeH="0" baseline="0" dirty="0">
                <a:ln>
                  <a:noFill/>
                </a:ln>
                <a:solidFill>
                  <a:schemeClr val="tx1"/>
                </a:solidFill>
                <a:effectLst/>
                <a:latin typeface="Arial" panose="020B0604020202020204" pitchFamily="34" charset="0"/>
              </a:rPr>
            </a:br>
            <a:br>
              <a:rPr kumimoji="0" lang="zh-SG" altLang="zh-SG" sz="4000" b="0" i="0" u="none" strike="noStrike" cap="none" normalizeH="0" baseline="0" dirty="0">
                <a:ln>
                  <a:noFill/>
                </a:ln>
                <a:solidFill>
                  <a:schemeClr val="tx1"/>
                </a:solidFill>
                <a:effectLst/>
                <a:latin typeface="Arial" panose="020B0604020202020204" pitchFamily="34" charset="0"/>
              </a:rPr>
            </a:br>
            <a:endParaRPr lang="zh-SG" altLang="en-US" sz="2800" dirty="0"/>
          </a:p>
        </p:txBody>
      </p:sp>
      <p:graphicFrame>
        <p:nvGraphicFramePr>
          <p:cNvPr id="4" name="内容占位符 3">
            <a:extLst>
              <a:ext uri="{FF2B5EF4-FFF2-40B4-BE49-F238E27FC236}">
                <a16:creationId xmlns:a16="http://schemas.microsoft.com/office/drawing/2014/main" id="{2782446D-BA36-CD89-F191-203A84D3138D}"/>
              </a:ext>
            </a:extLst>
          </p:cNvPr>
          <p:cNvGraphicFramePr>
            <a:graphicFrameLocks noGrp="1"/>
          </p:cNvGraphicFramePr>
          <p:nvPr>
            <p:ph idx="1"/>
            <p:extLst>
              <p:ext uri="{D42A27DB-BD31-4B8C-83A1-F6EECF244321}">
                <p14:modId xmlns:p14="http://schemas.microsoft.com/office/powerpoint/2010/main" val="3439368315"/>
              </p:ext>
            </p:extLst>
          </p:nvPr>
        </p:nvGraphicFramePr>
        <p:xfrm>
          <a:off x="1680985" y="605020"/>
          <a:ext cx="5042949" cy="4173677"/>
        </p:xfrm>
        <a:graphic>
          <a:graphicData uri="http://schemas.openxmlformats.org/drawingml/2006/table">
            <a:tbl>
              <a:tblPr>
                <a:tableStyleId>{616DA210-FB5B-4158-B5E0-FEB733F419BA}</a:tableStyleId>
              </a:tblPr>
              <a:tblGrid>
                <a:gridCol w="1680983">
                  <a:extLst>
                    <a:ext uri="{9D8B030D-6E8A-4147-A177-3AD203B41FA5}">
                      <a16:colId xmlns:a16="http://schemas.microsoft.com/office/drawing/2014/main" val="2663869595"/>
                    </a:ext>
                  </a:extLst>
                </a:gridCol>
                <a:gridCol w="1680983">
                  <a:extLst>
                    <a:ext uri="{9D8B030D-6E8A-4147-A177-3AD203B41FA5}">
                      <a16:colId xmlns:a16="http://schemas.microsoft.com/office/drawing/2014/main" val="1832281875"/>
                    </a:ext>
                  </a:extLst>
                </a:gridCol>
                <a:gridCol w="1680983">
                  <a:extLst>
                    <a:ext uri="{9D8B030D-6E8A-4147-A177-3AD203B41FA5}">
                      <a16:colId xmlns:a16="http://schemas.microsoft.com/office/drawing/2014/main" val="1273561407"/>
                    </a:ext>
                  </a:extLst>
                </a:gridCol>
              </a:tblGrid>
              <a:tr h="231807">
                <a:tc>
                  <a:txBody>
                    <a:bodyPr/>
                    <a:lstStyle/>
                    <a:p>
                      <a:r>
                        <a:rPr lang="en-US" sz="800"/>
                        <a:t>Parameter</a:t>
                      </a:r>
                    </a:p>
                  </a:txBody>
                  <a:tcPr marL="40371" marR="40371" marT="20186" marB="20186" anchor="ctr"/>
                </a:tc>
                <a:tc>
                  <a:txBody>
                    <a:bodyPr/>
                    <a:lstStyle/>
                    <a:p>
                      <a:r>
                        <a:rPr lang="en-US" sz="800"/>
                        <a:t>MLP Values</a:t>
                      </a:r>
                    </a:p>
                  </a:txBody>
                  <a:tcPr marL="40371" marR="40371" marT="20186" marB="20186" anchor="ctr"/>
                </a:tc>
                <a:tc>
                  <a:txBody>
                    <a:bodyPr/>
                    <a:lstStyle/>
                    <a:p>
                      <a:r>
                        <a:rPr lang="en-US" sz="800"/>
                        <a:t>CNN Values</a:t>
                      </a:r>
                    </a:p>
                  </a:txBody>
                  <a:tcPr marL="40371" marR="40371" marT="20186" marB="20186" anchor="ctr"/>
                </a:tc>
                <a:extLst>
                  <a:ext uri="{0D108BD9-81ED-4DB2-BD59-A6C34878D82A}">
                    <a16:rowId xmlns:a16="http://schemas.microsoft.com/office/drawing/2014/main" val="3363892455"/>
                  </a:ext>
                </a:extLst>
              </a:tr>
              <a:tr h="231807">
                <a:tc>
                  <a:txBody>
                    <a:bodyPr/>
                    <a:lstStyle/>
                    <a:p>
                      <a:r>
                        <a:rPr lang="en-US" sz="800" dirty="0"/>
                        <a:t>Layers</a:t>
                      </a:r>
                    </a:p>
                  </a:txBody>
                  <a:tcPr marL="40371" marR="40371" marT="20186" marB="20186" anchor="ctr"/>
                </a:tc>
                <a:tc>
                  <a:txBody>
                    <a:bodyPr/>
                    <a:lstStyle/>
                    <a:p>
                      <a:r>
                        <a:rPr lang="en-US" sz="800"/>
                        <a:t>1 to 7 (in step of 1)</a:t>
                      </a:r>
                    </a:p>
                  </a:txBody>
                  <a:tcPr marL="40371" marR="40371" marT="20186" marB="20186" anchor="ctr"/>
                </a:tc>
                <a:tc>
                  <a:txBody>
                    <a:bodyPr/>
                    <a:lstStyle/>
                    <a:p>
                      <a:r>
                        <a:rPr lang="en-US" altLang="zh-SG" sz="800" dirty="0"/>
                        <a:t>-</a:t>
                      </a:r>
                    </a:p>
                  </a:txBody>
                  <a:tcPr marL="40371" marR="40371" marT="20186" marB="20186" anchor="ctr"/>
                </a:tc>
                <a:extLst>
                  <a:ext uri="{0D108BD9-81ED-4DB2-BD59-A6C34878D82A}">
                    <a16:rowId xmlns:a16="http://schemas.microsoft.com/office/drawing/2014/main" val="2641033426"/>
                  </a:ext>
                </a:extLst>
              </a:tr>
              <a:tr h="231807">
                <a:tc>
                  <a:txBody>
                    <a:bodyPr/>
                    <a:lstStyle/>
                    <a:p>
                      <a:r>
                        <a:rPr lang="en-US" sz="800"/>
                        <a:t>Convolutional Layers</a:t>
                      </a:r>
                    </a:p>
                  </a:txBody>
                  <a:tcPr marL="40371" marR="40371" marT="20186" marB="20186" anchor="ctr"/>
                </a:tc>
                <a:tc>
                  <a:txBody>
                    <a:bodyPr/>
                    <a:lstStyle/>
                    <a:p>
                      <a:r>
                        <a:rPr lang="en-US" altLang="zh-SG" sz="800"/>
                        <a:t>-</a:t>
                      </a:r>
                    </a:p>
                  </a:txBody>
                  <a:tcPr marL="40371" marR="40371" marT="20186" marB="20186" anchor="ctr"/>
                </a:tc>
                <a:tc>
                  <a:txBody>
                    <a:bodyPr/>
                    <a:lstStyle/>
                    <a:p>
                      <a:r>
                        <a:rPr lang="en-US" sz="800" dirty="0"/>
                        <a:t>1 - 4 (in step of 1)</a:t>
                      </a:r>
                    </a:p>
                  </a:txBody>
                  <a:tcPr marL="40371" marR="40371" marT="20186" marB="20186" anchor="ctr"/>
                </a:tc>
                <a:extLst>
                  <a:ext uri="{0D108BD9-81ED-4DB2-BD59-A6C34878D82A}">
                    <a16:rowId xmlns:a16="http://schemas.microsoft.com/office/drawing/2014/main" val="2139950279"/>
                  </a:ext>
                </a:extLst>
              </a:tr>
              <a:tr h="405950">
                <a:tc>
                  <a:txBody>
                    <a:bodyPr/>
                    <a:lstStyle/>
                    <a:p>
                      <a:r>
                        <a:rPr lang="en-US" sz="800"/>
                        <a:t>Neurons</a:t>
                      </a:r>
                    </a:p>
                  </a:txBody>
                  <a:tcPr marL="40371" marR="40371" marT="20186" marB="20186" anchor="ctr"/>
                </a:tc>
                <a:tc>
                  <a:txBody>
                    <a:bodyPr/>
                    <a:lstStyle/>
                    <a:p>
                      <a:r>
                        <a:rPr lang="en-US" sz="800"/>
                        <a:t>10, 20, 50, 100, 200, 300, 400, or 500</a:t>
                      </a:r>
                    </a:p>
                  </a:txBody>
                  <a:tcPr marL="40371" marR="40371" marT="20186" marB="20186" anchor="ctr"/>
                </a:tc>
                <a:tc>
                  <a:txBody>
                    <a:bodyPr/>
                    <a:lstStyle/>
                    <a:p>
                      <a:r>
                        <a:rPr lang="en-US" altLang="zh-SG" sz="800" dirty="0"/>
                        <a:t>10, 20, 50, 100, 200, 300, 400, 500</a:t>
                      </a:r>
                    </a:p>
                  </a:txBody>
                  <a:tcPr marL="40371" marR="40371" marT="20186" marB="20186" anchor="ctr"/>
                </a:tc>
                <a:extLst>
                  <a:ext uri="{0D108BD9-81ED-4DB2-BD59-A6C34878D82A}">
                    <a16:rowId xmlns:a16="http://schemas.microsoft.com/office/drawing/2014/main" val="3542467109"/>
                  </a:ext>
                </a:extLst>
              </a:tr>
              <a:tr h="231807">
                <a:tc>
                  <a:txBody>
                    <a:bodyPr/>
                    <a:lstStyle/>
                    <a:p>
                      <a:r>
                        <a:rPr lang="en-US" sz="800"/>
                        <a:t>Initial Filters</a:t>
                      </a:r>
                    </a:p>
                  </a:txBody>
                  <a:tcPr marL="40371" marR="40371" marT="20186" marB="20186" anchor="ctr"/>
                </a:tc>
                <a:tc>
                  <a:txBody>
                    <a:bodyPr/>
                    <a:lstStyle/>
                    <a:p>
                      <a:r>
                        <a:rPr lang="en-US" altLang="zh-SG" sz="800"/>
                        <a:t>-</a:t>
                      </a:r>
                    </a:p>
                  </a:txBody>
                  <a:tcPr marL="40371" marR="40371" marT="20186" marB="20186" anchor="ctr"/>
                </a:tc>
                <a:tc>
                  <a:txBody>
                    <a:bodyPr/>
                    <a:lstStyle/>
                    <a:p>
                      <a:r>
                        <a:rPr lang="en-US" altLang="zh-SG" sz="800"/>
                        <a:t>4, 8, 12, 16</a:t>
                      </a:r>
                    </a:p>
                  </a:txBody>
                  <a:tcPr marL="40371" marR="40371" marT="20186" marB="20186" anchor="ctr"/>
                </a:tc>
                <a:extLst>
                  <a:ext uri="{0D108BD9-81ED-4DB2-BD59-A6C34878D82A}">
                    <a16:rowId xmlns:a16="http://schemas.microsoft.com/office/drawing/2014/main" val="460321022"/>
                  </a:ext>
                </a:extLst>
              </a:tr>
              <a:tr h="231807">
                <a:tc>
                  <a:txBody>
                    <a:bodyPr/>
                    <a:lstStyle/>
                    <a:p>
                      <a:r>
                        <a:rPr lang="en-US" sz="800"/>
                        <a:t>Initial Kernel Size</a:t>
                      </a:r>
                    </a:p>
                  </a:txBody>
                  <a:tcPr marL="40371" marR="40371" marT="20186" marB="20186" anchor="ctr"/>
                </a:tc>
                <a:tc>
                  <a:txBody>
                    <a:bodyPr/>
                    <a:lstStyle/>
                    <a:p>
                      <a:r>
                        <a:rPr lang="en-US" altLang="zh-SG" sz="800" dirty="0"/>
                        <a:t>-</a:t>
                      </a:r>
                    </a:p>
                  </a:txBody>
                  <a:tcPr marL="40371" marR="40371" marT="20186" marB="20186" anchor="ctr"/>
                </a:tc>
                <a:tc>
                  <a:txBody>
                    <a:bodyPr/>
                    <a:lstStyle/>
                    <a:p>
                      <a:r>
                        <a:rPr lang="en-US" sz="800" dirty="0"/>
                        <a:t>26 - 52 (in step of 2)</a:t>
                      </a:r>
                    </a:p>
                  </a:txBody>
                  <a:tcPr marL="40371" marR="40371" marT="20186" marB="20186" anchor="ctr"/>
                </a:tc>
                <a:extLst>
                  <a:ext uri="{0D108BD9-81ED-4DB2-BD59-A6C34878D82A}">
                    <a16:rowId xmlns:a16="http://schemas.microsoft.com/office/drawing/2014/main" val="1458470241"/>
                  </a:ext>
                </a:extLst>
              </a:tr>
              <a:tr h="405950">
                <a:tc>
                  <a:txBody>
                    <a:bodyPr/>
                    <a:lstStyle/>
                    <a:p>
                      <a:r>
                        <a:rPr lang="en-US" sz="800"/>
                        <a:t>Pooling Type</a:t>
                      </a:r>
                    </a:p>
                  </a:txBody>
                  <a:tcPr marL="40371" marR="40371" marT="20186" marB="20186" anchor="ctr"/>
                </a:tc>
                <a:tc>
                  <a:txBody>
                    <a:bodyPr/>
                    <a:lstStyle/>
                    <a:p>
                      <a:r>
                        <a:rPr lang="en-US" altLang="zh-SG" sz="800"/>
                        <a:t>-</a:t>
                      </a:r>
                    </a:p>
                  </a:txBody>
                  <a:tcPr marL="40371" marR="40371" marT="20186" marB="20186" anchor="ctr"/>
                </a:tc>
                <a:tc>
                  <a:txBody>
                    <a:bodyPr/>
                    <a:lstStyle/>
                    <a:p>
                      <a:r>
                        <a:rPr lang="en-US" sz="800" dirty="0"/>
                        <a:t>Max pooling, Average pooling</a:t>
                      </a:r>
                    </a:p>
                  </a:txBody>
                  <a:tcPr marL="40371" marR="40371" marT="20186" marB="20186" anchor="ctr"/>
                </a:tc>
                <a:extLst>
                  <a:ext uri="{0D108BD9-81ED-4DB2-BD59-A6C34878D82A}">
                    <a16:rowId xmlns:a16="http://schemas.microsoft.com/office/drawing/2014/main" val="3528748681"/>
                  </a:ext>
                </a:extLst>
              </a:tr>
              <a:tr h="231807">
                <a:tc>
                  <a:txBody>
                    <a:bodyPr/>
                    <a:lstStyle/>
                    <a:p>
                      <a:r>
                        <a:rPr lang="en-US" sz="800"/>
                        <a:t>Pooling Size</a:t>
                      </a:r>
                    </a:p>
                  </a:txBody>
                  <a:tcPr marL="40371" marR="40371" marT="20186" marB="20186" anchor="ctr"/>
                </a:tc>
                <a:tc>
                  <a:txBody>
                    <a:bodyPr/>
                    <a:lstStyle/>
                    <a:p>
                      <a:r>
                        <a:rPr lang="en-US" altLang="zh-SG" sz="800"/>
                        <a:t>-</a:t>
                      </a:r>
                    </a:p>
                  </a:txBody>
                  <a:tcPr marL="40371" marR="40371" marT="20186" marB="20186" anchor="ctr"/>
                </a:tc>
                <a:tc>
                  <a:txBody>
                    <a:bodyPr/>
                    <a:lstStyle/>
                    <a:p>
                      <a:r>
                        <a:rPr lang="en-US" altLang="zh-SG" sz="800"/>
                        <a:t>2, 4, 6, 8, 10</a:t>
                      </a:r>
                    </a:p>
                  </a:txBody>
                  <a:tcPr marL="40371" marR="40371" marT="20186" marB="20186" anchor="ctr"/>
                </a:tc>
                <a:extLst>
                  <a:ext uri="{0D108BD9-81ED-4DB2-BD59-A6C34878D82A}">
                    <a16:rowId xmlns:a16="http://schemas.microsoft.com/office/drawing/2014/main" val="1437511660"/>
                  </a:ext>
                </a:extLst>
              </a:tr>
              <a:tr h="231807">
                <a:tc>
                  <a:txBody>
                    <a:bodyPr/>
                    <a:lstStyle/>
                    <a:p>
                      <a:r>
                        <a:rPr lang="en-US" sz="800"/>
                        <a:t>Padding</a:t>
                      </a:r>
                    </a:p>
                  </a:txBody>
                  <a:tcPr marL="40371" marR="40371" marT="20186" marB="20186" anchor="ctr"/>
                </a:tc>
                <a:tc>
                  <a:txBody>
                    <a:bodyPr/>
                    <a:lstStyle/>
                    <a:p>
                      <a:r>
                        <a:rPr lang="en-US" altLang="zh-SG" sz="800"/>
                        <a:t>-</a:t>
                      </a:r>
                    </a:p>
                  </a:txBody>
                  <a:tcPr marL="40371" marR="40371" marT="20186" marB="20186" anchor="ctr"/>
                </a:tc>
                <a:tc>
                  <a:txBody>
                    <a:bodyPr/>
                    <a:lstStyle/>
                    <a:p>
                      <a:r>
                        <a:rPr lang="en-US" altLang="zh-SG" sz="800"/>
                        <a:t>0, 4, 8, 12, 16</a:t>
                      </a:r>
                    </a:p>
                  </a:txBody>
                  <a:tcPr marL="40371" marR="40371" marT="20186" marB="20186" anchor="ctr"/>
                </a:tc>
                <a:extLst>
                  <a:ext uri="{0D108BD9-81ED-4DB2-BD59-A6C34878D82A}">
                    <a16:rowId xmlns:a16="http://schemas.microsoft.com/office/drawing/2014/main" val="2057150798"/>
                  </a:ext>
                </a:extLst>
              </a:tr>
              <a:tr h="231807">
                <a:tc>
                  <a:txBody>
                    <a:bodyPr/>
                    <a:lstStyle/>
                    <a:p>
                      <a:r>
                        <a:rPr lang="en-US" sz="800"/>
                        <a:t>Fully Connected Layers</a:t>
                      </a:r>
                    </a:p>
                  </a:txBody>
                  <a:tcPr marL="40371" marR="40371" marT="20186" marB="20186" anchor="ctr"/>
                </a:tc>
                <a:tc>
                  <a:txBody>
                    <a:bodyPr/>
                    <a:lstStyle/>
                    <a:p>
                      <a:r>
                        <a:rPr lang="en-US" altLang="zh-SG" sz="800"/>
                        <a:t>-</a:t>
                      </a:r>
                    </a:p>
                  </a:txBody>
                  <a:tcPr marL="40371" marR="40371" marT="20186" marB="20186" anchor="ctr"/>
                </a:tc>
                <a:tc>
                  <a:txBody>
                    <a:bodyPr/>
                    <a:lstStyle/>
                    <a:p>
                      <a:r>
                        <a:rPr lang="en-US" sz="800"/>
                        <a:t>1-7 (in step of 1)</a:t>
                      </a:r>
                    </a:p>
                  </a:txBody>
                  <a:tcPr marL="40371" marR="40371" marT="20186" marB="20186" anchor="ctr"/>
                </a:tc>
                <a:extLst>
                  <a:ext uri="{0D108BD9-81ED-4DB2-BD59-A6C34878D82A}">
                    <a16:rowId xmlns:a16="http://schemas.microsoft.com/office/drawing/2014/main" val="1341236430"/>
                  </a:ext>
                </a:extLst>
              </a:tr>
              <a:tr h="231807">
                <a:tc>
                  <a:txBody>
                    <a:bodyPr/>
                    <a:lstStyle/>
                    <a:p>
                      <a:r>
                        <a:rPr lang="en-US" sz="800"/>
                        <a:t>Activation Functions</a:t>
                      </a:r>
                    </a:p>
                  </a:txBody>
                  <a:tcPr marL="40371" marR="40371" marT="20186" marB="20186" anchor="ctr"/>
                </a:tc>
                <a:tc>
                  <a:txBody>
                    <a:bodyPr/>
                    <a:lstStyle/>
                    <a:p>
                      <a:r>
                        <a:rPr lang="en-US" sz="800"/>
                        <a:t>ReLU, SELU, ELU, or Tanh</a:t>
                      </a:r>
                    </a:p>
                  </a:txBody>
                  <a:tcPr marL="40371" marR="40371" marT="20186" marB="20186" anchor="ctr"/>
                </a:tc>
                <a:tc>
                  <a:txBody>
                    <a:bodyPr/>
                    <a:lstStyle/>
                    <a:p>
                      <a:r>
                        <a:rPr lang="en-US" sz="800"/>
                        <a:t>ReLU, SELU, ELU, Tanh</a:t>
                      </a:r>
                    </a:p>
                  </a:txBody>
                  <a:tcPr marL="40371" marR="40371" marT="20186" marB="20186" anchor="ctr"/>
                </a:tc>
                <a:extLst>
                  <a:ext uri="{0D108BD9-81ED-4DB2-BD59-A6C34878D82A}">
                    <a16:rowId xmlns:a16="http://schemas.microsoft.com/office/drawing/2014/main" val="2402245068"/>
                  </a:ext>
                </a:extLst>
              </a:tr>
              <a:tr h="231807">
                <a:tc>
                  <a:txBody>
                    <a:bodyPr/>
                    <a:lstStyle/>
                    <a:p>
                      <a:r>
                        <a:rPr lang="en-US" sz="800"/>
                        <a:t>Batch Size</a:t>
                      </a:r>
                    </a:p>
                  </a:txBody>
                  <a:tcPr marL="40371" marR="40371" marT="20186" marB="20186" anchor="ctr"/>
                </a:tc>
                <a:tc>
                  <a:txBody>
                    <a:bodyPr/>
                    <a:lstStyle/>
                    <a:p>
                      <a:r>
                        <a:rPr lang="en-US" sz="800"/>
                        <a:t>100 - 1000 (in steps of 100)</a:t>
                      </a:r>
                    </a:p>
                  </a:txBody>
                  <a:tcPr marL="40371" marR="40371" marT="20186" marB="20186" anchor="ctr"/>
                </a:tc>
                <a:tc>
                  <a:txBody>
                    <a:bodyPr/>
                    <a:lstStyle/>
                    <a:p>
                      <a:r>
                        <a:rPr lang="en-US" sz="800"/>
                        <a:t>100-1000 (in steps of 100)</a:t>
                      </a:r>
                    </a:p>
                  </a:txBody>
                  <a:tcPr marL="40371" marR="40371" marT="20186" marB="20186" anchor="ctr"/>
                </a:tc>
                <a:extLst>
                  <a:ext uri="{0D108BD9-81ED-4DB2-BD59-A6C34878D82A}">
                    <a16:rowId xmlns:a16="http://schemas.microsoft.com/office/drawing/2014/main" val="3382138162"/>
                  </a:ext>
                </a:extLst>
              </a:tr>
              <a:tr h="405950">
                <a:tc>
                  <a:txBody>
                    <a:bodyPr/>
                    <a:lstStyle/>
                    <a:p>
                      <a:r>
                        <a:rPr lang="en-US" sz="800"/>
                        <a:t>Learning Rate</a:t>
                      </a:r>
                    </a:p>
                  </a:txBody>
                  <a:tcPr marL="40371" marR="40371" marT="20186" marB="20186" anchor="ctr"/>
                </a:tc>
                <a:tc>
                  <a:txBody>
                    <a:bodyPr/>
                    <a:lstStyle/>
                    <a:p>
                      <a:r>
                        <a:rPr lang="en-US" sz="800"/>
                        <a:t>1e-3, 5e-4, 1e-4, 5e-5, or 1e-5</a:t>
                      </a:r>
                    </a:p>
                  </a:txBody>
                  <a:tcPr marL="40371" marR="40371" marT="20186" marB="20186" anchor="ctr"/>
                </a:tc>
                <a:tc>
                  <a:txBody>
                    <a:bodyPr/>
                    <a:lstStyle/>
                    <a:p>
                      <a:r>
                        <a:rPr lang="en-US" sz="800"/>
                        <a:t>1e-3, 5e-4, 1e-4, 5e-5, 1e-5</a:t>
                      </a:r>
                    </a:p>
                  </a:txBody>
                  <a:tcPr marL="40371" marR="40371" marT="20186" marB="20186" anchor="ctr"/>
                </a:tc>
                <a:extLst>
                  <a:ext uri="{0D108BD9-81ED-4DB2-BD59-A6C34878D82A}">
                    <a16:rowId xmlns:a16="http://schemas.microsoft.com/office/drawing/2014/main" val="54148941"/>
                  </a:ext>
                </a:extLst>
              </a:tr>
              <a:tr h="231807">
                <a:tc>
                  <a:txBody>
                    <a:bodyPr/>
                    <a:lstStyle/>
                    <a:p>
                      <a:r>
                        <a:rPr lang="en-US" sz="800"/>
                        <a:t>Optimizer</a:t>
                      </a:r>
                    </a:p>
                  </a:txBody>
                  <a:tcPr marL="40371" marR="40371" marT="20186" marB="20186" anchor="ctr"/>
                </a:tc>
                <a:tc>
                  <a:txBody>
                    <a:bodyPr/>
                    <a:lstStyle/>
                    <a:p>
                      <a:r>
                        <a:rPr lang="en-US" sz="800"/>
                        <a:t>RMSprop or Adam</a:t>
                      </a:r>
                    </a:p>
                  </a:txBody>
                  <a:tcPr marL="40371" marR="40371" marT="20186" marB="20186" anchor="ctr"/>
                </a:tc>
                <a:tc>
                  <a:txBody>
                    <a:bodyPr/>
                    <a:lstStyle/>
                    <a:p>
                      <a:r>
                        <a:rPr lang="en-US" sz="800"/>
                        <a:t>RMSprop, Adam</a:t>
                      </a:r>
                    </a:p>
                  </a:txBody>
                  <a:tcPr marL="40371" marR="40371" marT="20186" marB="20186" anchor="ctr"/>
                </a:tc>
                <a:extLst>
                  <a:ext uri="{0D108BD9-81ED-4DB2-BD59-A6C34878D82A}">
                    <a16:rowId xmlns:a16="http://schemas.microsoft.com/office/drawing/2014/main" val="2347877993"/>
                  </a:ext>
                </a:extLst>
              </a:tr>
              <a:tr h="405950">
                <a:tc>
                  <a:txBody>
                    <a:bodyPr/>
                    <a:lstStyle/>
                    <a:p>
                      <a:r>
                        <a:rPr lang="en-US" sz="800"/>
                        <a:t>Weight Initialization</a:t>
                      </a:r>
                    </a:p>
                  </a:txBody>
                  <a:tcPr marL="40371" marR="40371" marT="20186" marB="20186" anchor="ctr"/>
                </a:tc>
                <a:tc>
                  <a:txBody>
                    <a:bodyPr/>
                    <a:lstStyle/>
                    <a:p>
                      <a:r>
                        <a:rPr lang="en-US" sz="800"/>
                        <a:t>Random uniform, Xavier uniform, or He uniform</a:t>
                      </a:r>
                    </a:p>
                  </a:txBody>
                  <a:tcPr marL="40371" marR="40371" marT="20186" marB="20186" anchor="ctr"/>
                </a:tc>
                <a:tc>
                  <a:txBody>
                    <a:bodyPr/>
                    <a:lstStyle/>
                    <a:p>
                      <a:r>
                        <a:rPr lang="en-US" sz="800" dirty="0"/>
                        <a:t>Random uniform, Xavier uniform, He uniform</a:t>
                      </a:r>
                    </a:p>
                  </a:txBody>
                  <a:tcPr marL="40371" marR="40371" marT="20186" marB="20186" anchor="ctr"/>
                </a:tc>
                <a:extLst>
                  <a:ext uri="{0D108BD9-81ED-4DB2-BD59-A6C34878D82A}">
                    <a16:rowId xmlns:a16="http://schemas.microsoft.com/office/drawing/2014/main" val="1053967633"/>
                  </a:ext>
                </a:extLst>
              </a:tr>
            </a:tbl>
          </a:graphicData>
        </a:graphic>
      </p:graphicFrame>
    </p:spTree>
    <p:extLst>
      <p:ext uri="{BB962C8B-B14F-4D97-AF65-F5344CB8AC3E}">
        <p14:creationId xmlns:p14="http://schemas.microsoft.com/office/powerpoint/2010/main" val="3007564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7BDD0EB4-9708-692C-59DF-7BFBEC40D714}"/>
              </a:ext>
            </a:extLst>
          </p:cNvPr>
          <p:cNvGraphicFramePr>
            <a:graphicFrameLocks noGrp="1"/>
          </p:cNvGraphicFramePr>
          <p:nvPr>
            <p:extLst>
              <p:ext uri="{D42A27DB-BD31-4B8C-83A1-F6EECF244321}">
                <p14:modId xmlns:p14="http://schemas.microsoft.com/office/powerpoint/2010/main" val="1222441743"/>
              </p:ext>
            </p:extLst>
          </p:nvPr>
        </p:nvGraphicFramePr>
        <p:xfrm>
          <a:off x="546578" y="1409874"/>
          <a:ext cx="8229599" cy="2592230"/>
        </p:xfrm>
        <a:graphic>
          <a:graphicData uri="http://schemas.openxmlformats.org/drawingml/2006/table">
            <a:tbl>
              <a:tblPr/>
              <a:tblGrid>
                <a:gridCol w="1175657">
                  <a:extLst>
                    <a:ext uri="{9D8B030D-6E8A-4147-A177-3AD203B41FA5}">
                      <a16:colId xmlns:a16="http://schemas.microsoft.com/office/drawing/2014/main" val="1111350248"/>
                    </a:ext>
                  </a:extLst>
                </a:gridCol>
                <a:gridCol w="1175657">
                  <a:extLst>
                    <a:ext uri="{9D8B030D-6E8A-4147-A177-3AD203B41FA5}">
                      <a16:colId xmlns:a16="http://schemas.microsoft.com/office/drawing/2014/main" val="98330453"/>
                    </a:ext>
                  </a:extLst>
                </a:gridCol>
                <a:gridCol w="1175657">
                  <a:extLst>
                    <a:ext uri="{9D8B030D-6E8A-4147-A177-3AD203B41FA5}">
                      <a16:colId xmlns:a16="http://schemas.microsoft.com/office/drawing/2014/main" val="2954338465"/>
                    </a:ext>
                  </a:extLst>
                </a:gridCol>
                <a:gridCol w="1175657">
                  <a:extLst>
                    <a:ext uri="{9D8B030D-6E8A-4147-A177-3AD203B41FA5}">
                      <a16:colId xmlns:a16="http://schemas.microsoft.com/office/drawing/2014/main" val="2053658103"/>
                    </a:ext>
                  </a:extLst>
                </a:gridCol>
                <a:gridCol w="1175657">
                  <a:extLst>
                    <a:ext uri="{9D8B030D-6E8A-4147-A177-3AD203B41FA5}">
                      <a16:colId xmlns:a16="http://schemas.microsoft.com/office/drawing/2014/main" val="908832253"/>
                    </a:ext>
                  </a:extLst>
                </a:gridCol>
                <a:gridCol w="1175657">
                  <a:extLst>
                    <a:ext uri="{9D8B030D-6E8A-4147-A177-3AD203B41FA5}">
                      <a16:colId xmlns:a16="http://schemas.microsoft.com/office/drawing/2014/main" val="1256563610"/>
                    </a:ext>
                  </a:extLst>
                </a:gridCol>
                <a:gridCol w="1175657">
                  <a:extLst>
                    <a:ext uri="{9D8B030D-6E8A-4147-A177-3AD203B41FA5}">
                      <a16:colId xmlns:a16="http://schemas.microsoft.com/office/drawing/2014/main" val="2442786231"/>
                    </a:ext>
                  </a:extLst>
                </a:gridCol>
              </a:tblGrid>
              <a:tr h="412400">
                <a:tc>
                  <a:txBody>
                    <a:bodyPr/>
                    <a:lstStyle/>
                    <a:p>
                      <a:pPr algn="l"/>
                      <a:r>
                        <a:rPr lang="en-US" sz="1700" b="0">
                          <a:effectLst/>
                        </a:rPr>
                        <a:t>Algorithm</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gridSpan="2">
                  <a:txBody>
                    <a:bodyPr/>
                    <a:lstStyle/>
                    <a:p>
                      <a:pPr algn="ctr"/>
                      <a:r>
                        <a:rPr lang="en-US" sz="1700" dirty="0">
                          <a:effectLst/>
                        </a:rPr>
                        <a:t>MLP</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zh-SG" altLang="en-US"/>
                    </a:p>
                  </a:txBody>
                  <a:tcPr/>
                </a:tc>
                <a:tc gridSpan="2">
                  <a:txBody>
                    <a:bodyPr/>
                    <a:lstStyle/>
                    <a:p>
                      <a:pPr algn="ctr"/>
                      <a:r>
                        <a:rPr lang="en-US" sz="1700">
                          <a:effectLst/>
                        </a:rPr>
                        <a:t>CNN</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zh-SG" altLang="en-US"/>
                    </a:p>
                  </a:txBody>
                  <a:tcPr/>
                </a:tc>
                <a:tc gridSpan="2">
                  <a:txBody>
                    <a:bodyPr/>
                    <a:lstStyle/>
                    <a:p>
                      <a:pPr algn="ctr"/>
                      <a:r>
                        <a:rPr lang="en-US" sz="1700">
                          <a:effectLst/>
                        </a:rPr>
                        <a:t>Diverse DNN</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zh-SG" altLang="en-US"/>
                    </a:p>
                  </a:txBody>
                  <a:tcPr/>
                </a:tc>
                <a:extLst>
                  <a:ext uri="{0D108BD9-81ED-4DB2-BD59-A6C34878D82A}">
                    <a16:rowId xmlns:a16="http://schemas.microsoft.com/office/drawing/2014/main" val="3535543524"/>
                  </a:ext>
                </a:extLst>
              </a:tr>
              <a:tr h="412400">
                <a:tc>
                  <a:txBody>
                    <a:bodyPr/>
                    <a:lstStyle/>
                    <a:p>
                      <a:pPr algn="ctr"/>
                      <a:endParaRPr lang="zh-SG" altLang="en-US" sz="1700">
                        <a:effectLst/>
                      </a:endParaRP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700">
                          <a:effectLst/>
                        </a:rPr>
                        <a:t>HW</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700">
                          <a:effectLst/>
                        </a:rPr>
                        <a:t>ID</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700">
                          <a:effectLst/>
                        </a:rPr>
                        <a:t>HW</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700">
                          <a:effectLst/>
                        </a:rPr>
                        <a:t>ID</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700">
                          <a:effectLst/>
                        </a:rPr>
                        <a:t>HW</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700">
                          <a:effectLst/>
                        </a:rPr>
                        <a:t>ID</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5452323"/>
                  </a:ext>
                </a:extLst>
              </a:tr>
              <a:tr h="412400">
                <a:tc>
                  <a:txBody>
                    <a:bodyPr/>
                    <a:lstStyle/>
                    <a:p>
                      <a:pPr algn="l"/>
                      <a:r>
                        <a:rPr lang="en-US" sz="1700" b="0">
                          <a:effectLst/>
                        </a:rPr>
                        <a:t>GSM</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a:effectLst/>
                        </a:rPr>
                        <a:t>785</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a:effectLst/>
                        </a:rPr>
                        <a:t>365</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a:effectLst/>
                        </a:rPr>
                        <a:t>825</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a:effectLst/>
                        </a:rPr>
                        <a:t>385</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a:effectLst/>
                        </a:rPr>
                        <a:t>817</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a:effectLst/>
                        </a:rPr>
                        <a:t>329</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0217411"/>
                  </a:ext>
                </a:extLst>
              </a:tr>
              <a:tr h="677515">
                <a:tc>
                  <a:txBody>
                    <a:bodyPr/>
                    <a:lstStyle/>
                    <a:p>
                      <a:pPr algn="l"/>
                      <a:r>
                        <a:rPr lang="en-US" sz="1700" b="0" dirty="0">
                          <a:effectLst/>
                        </a:rPr>
                        <a:t>EAI with </a:t>
                      </a:r>
                      <a:r>
                        <a:rPr lang="en-US" sz="1700" b="0" dirty="0" err="1">
                          <a:effectLst/>
                        </a:rPr>
                        <a:t>ge</a:t>
                      </a:r>
                      <a:r>
                        <a:rPr lang="en-US" sz="1700" b="0" baseline="-25000" dirty="0" err="1">
                          <a:effectLst/>
                        </a:rPr>
                        <a:t>+ntge</a:t>
                      </a:r>
                      <a:endParaRPr lang="en-US" sz="1700" b="0" dirty="0">
                        <a:effectLst/>
                      </a:endParaRP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dirty="0">
                          <a:effectLst/>
                        </a:rPr>
                        <a:t>615</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dirty="0">
                          <a:solidFill>
                            <a:srgbClr val="FF0000"/>
                          </a:solidFill>
                          <a:effectLst/>
                        </a:rPr>
                        <a:t>29</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a:effectLst/>
                        </a:rPr>
                        <a:t>727</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dirty="0">
                          <a:effectLst/>
                        </a:rPr>
                        <a:t>140</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a:effectLst/>
                        </a:rPr>
                        <a:t>590</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a:effectLst/>
                        </a:rPr>
                        <a:t>58</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5195031"/>
                  </a:ext>
                </a:extLst>
              </a:tr>
              <a:tr h="677515">
                <a:tc>
                  <a:txBody>
                    <a:bodyPr/>
                    <a:lstStyle/>
                    <a:p>
                      <a:pPr algn="l"/>
                      <a:r>
                        <a:rPr lang="sv-SE" sz="1700" b="0" dirty="0">
                          <a:effectLst/>
                        </a:rPr>
                        <a:t>EAI </a:t>
                      </a:r>
                      <a:r>
                        <a:rPr lang="en-US" altLang="zh-CN" sz="1700" b="0" dirty="0">
                          <a:effectLst/>
                        </a:rPr>
                        <a:t>with </a:t>
                      </a:r>
                      <a:r>
                        <a:rPr lang="en-US" altLang="zh-CN" sz="1700" b="0" dirty="0" err="1">
                          <a:effectLst/>
                        </a:rPr>
                        <a:t>val_loss</a:t>
                      </a:r>
                      <a:endParaRPr lang="sv-SE" sz="1700" b="0" dirty="0">
                        <a:effectLst/>
                      </a:endParaRP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sv-SE" altLang="zh-SG" sz="1700" b="0" dirty="0">
                          <a:effectLst/>
                        </a:rPr>
                        <a:t>(GE = 19)</a:t>
                      </a:r>
                      <a:endParaRPr lang="en-US" altLang="zh-SG" sz="1700" dirty="0">
                        <a:effectLst/>
                      </a:endParaRP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dirty="0">
                          <a:effectLst/>
                        </a:rPr>
                        <a:t>98</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dirty="0">
                          <a:effectLst/>
                        </a:rPr>
                        <a:t>(GE = 3)</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dirty="0">
                          <a:effectLst/>
                        </a:rPr>
                        <a:t>615</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dirty="0">
                          <a:effectLst/>
                        </a:rPr>
                        <a:t>(GE = 66)</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dirty="0">
                          <a:effectLst/>
                        </a:rPr>
                        <a:t>113</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1221275"/>
                  </a:ext>
                </a:extLst>
              </a:tr>
            </a:tbl>
          </a:graphicData>
        </a:graphic>
      </p:graphicFrame>
      <p:sp>
        <p:nvSpPr>
          <p:cNvPr id="3" name="Rectangle 1">
            <a:extLst>
              <a:ext uri="{FF2B5EF4-FFF2-40B4-BE49-F238E27FC236}">
                <a16:creationId xmlns:a16="http://schemas.microsoft.com/office/drawing/2014/main" id="{E6DC140E-F1CD-91F5-180A-D857C877E0C3}"/>
              </a:ext>
            </a:extLst>
          </p:cNvPr>
          <p:cNvSpPr>
            <a:spLocks noChangeArrowheads="1"/>
          </p:cNvSpPr>
          <p:nvPr/>
        </p:nvSpPr>
        <p:spPr bwMode="auto">
          <a:xfrm>
            <a:off x="457200" y="157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zh-SG" altLang="zh-SG" sz="1800" b="0" i="0" u="none" strike="noStrike" cap="none" normalizeH="0" baseline="0">
                <a:ln>
                  <a:noFill/>
                </a:ln>
                <a:solidFill>
                  <a:schemeClr val="tx1"/>
                </a:solidFill>
                <a:effectLst/>
                <a:latin typeface="Arial" panose="020B0604020202020204" pitchFamily="34" charset="0"/>
              </a:rPr>
            </a:br>
            <a:endParaRPr kumimoji="0" lang="zh-SG" altLang="zh-SG" sz="1800" b="0" i="0" u="none" strike="noStrike" cap="none" normalizeH="0" baseline="0">
              <a:ln>
                <a:noFill/>
              </a:ln>
              <a:solidFill>
                <a:schemeClr val="tx1"/>
              </a:solidFill>
              <a:effectLst/>
              <a:latin typeface="Arial" panose="020B0604020202020204" pitchFamily="34" charset="0"/>
            </a:endParaRPr>
          </a:p>
        </p:txBody>
      </p:sp>
      <p:sp>
        <p:nvSpPr>
          <p:cNvPr id="5" name="文本框 4">
            <a:extLst>
              <a:ext uri="{FF2B5EF4-FFF2-40B4-BE49-F238E27FC236}">
                <a16:creationId xmlns:a16="http://schemas.microsoft.com/office/drawing/2014/main" id="{D1A0E9F4-39A6-A404-2A56-6D4686040407}"/>
              </a:ext>
            </a:extLst>
          </p:cNvPr>
          <p:cNvSpPr txBox="1"/>
          <p:nvPr/>
        </p:nvSpPr>
        <p:spPr>
          <a:xfrm>
            <a:off x="546578" y="99527"/>
            <a:ext cx="7775837" cy="954107"/>
          </a:xfrm>
          <a:prstGeom prst="rect">
            <a:avLst/>
          </a:prstGeom>
          <a:noFill/>
        </p:spPr>
        <p:txBody>
          <a:bodyPr wrap="square">
            <a:spAutoFit/>
          </a:bodyPr>
          <a:lstStyle/>
          <a:p>
            <a:r>
              <a:rPr lang="en-US" altLang="zh-SG" sz="2800" dirty="0"/>
              <a:t>NTGE for different algorithms and leakage models</a:t>
            </a:r>
          </a:p>
          <a:p>
            <a:r>
              <a:rPr lang="en-US" altLang="zh-SG" sz="2800" dirty="0"/>
              <a:t>in the </a:t>
            </a:r>
            <a:r>
              <a:rPr lang="en-US" altLang="zh-SG" sz="2800" dirty="0" err="1"/>
              <a:t>ASCADf</a:t>
            </a:r>
            <a:r>
              <a:rPr lang="en-US" altLang="zh-SG" sz="2800" dirty="0"/>
              <a:t> dataset</a:t>
            </a:r>
            <a:endParaRPr lang="zh-SG" altLang="en-US" sz="2800" dirty="0"/>
          </a:p>
        </p:txBody>
      </p:sp>
    </p:spTree>
    <p:extLst>
      <p:ext uri="{BB962C8B-B14F-4D97-AF65-F5344CB8AC3E}">
        <p14:creationId xmlns:p14="http://schemas.microsoft.com/office/powerpoint/2010/main" val="991846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92183E-4600-9E6A-1FB0-45EF72F6C96B}"/>
              </a:ext>
            </a:extLst>
          </p:cNvPr>
          <p:cNvSpPr txBox="1"/>
          <p:nvPr/>
        </p:nvSpPr>
        <p:spPr>
          <a:xfrm>
            <a:off x="3552301" y="-8203"/>
            <a:ext cx="2088337" cy="523220"/>
          </a:xfrm>
          <a:prstGeom prst="rect">
            <a:avLst/>
          </a:prstGeom>
          <a:noFill/>
        </p:spPr>
        <p:txBody>
          <a:bodyPr wrap="square">
            <a:spAutoFit/>
          </a:bodyPr>
          <a:lstStyle/>
          <a:p>
            <a:r>
              <a:rPr lang="en-US" altLang="zh-SG" sz="2800" dirty="0" err="1"/>
              <a:t>ASCADf</a:t>
            </a:r>
            <a:r>
              <a:rPr lang="en-US" altLang="zh-SG" sz="2800" dirty="0"/>
              <a:t> (HW)</a:t>
            </a:r>
            <a:endParaRPr lang="en-US" altLang="zh-SG" sz="1800" dirty="0"/>
          </a:p>
        </p:txBody>
      </p:sp>
      <p:sp>
        <p:nvSpPr>
          <p:cNvPr id="8" name="TextBox 7">
            <a:extLst>
              <a:ext uri="{FF2B5EF4-FFF2-40B4-BE49-F238E27FC236}">
                <a16:creationId xmlns:a16="http://schemas.microsoft.com/office/drawing/2014/main" id="{BC45C07D-0CC3-B087-7349-B15A754006D4}"/>
              </a:ext>
            </a:extLst>
          </p:cNvPr>
          <p:cNvSpPr txBox="1"/>
          <p:nvPr/>
        </p:nvSpPr>
        <p:spPr>
          <a:xfrm>
            <a:off x="2063582" y="2512491"/>
            <a:ext cx="4572000" cy="261610"/>
          </a:xfrm>
          <a:prstGeom prst="rect">
            <a:avLst/>
          </a:prstGeom>
          <a:noFill/>
        </p:spPr>
        <p:txBody>
          <a:bodyPr wrap="square">
            <a:spAutoFit/>
          </a:bodyPr>
          <a:lstStyle/>
          <a:p>
            <a:r>
              <a:rPr lang="en-SG" sz="1050" dirty="0"/>
              <a:t>CNN(HW)</a:t>
            </a:r>
          </a:p>
        </p:txBody>
      </p:sp>
      <p:pic>
        <p:nvPicPr>
          <p:cNvPr id="4" name="图片 3" descr="图表&#10;&#10;AI 生成的内容可能不正确。">
            <a:extLst>
              <a:ext uri="{FF2B5EF4-FFF2-40B4-BE49-F238E27FC236}">
                <a16:creationId xmlns:a16="http://schemas.microsoft.com/office/drawing/2014/main" id="{47D37081-73F2-78EA-7129-8CBE1375E8EA}"/>
              </a:ext>
            </a:extLst>
          </p:cNvPr>
          <p:cNvPicPr>
            <a:picLocks noChangeAspect="1"/>
          </p:cNvPicPr>
          <p:nvPr/>
        </p:nvPicPr>
        <p:blipFill>
          <a:blip r:embed="rId3"/>
          <a:stretch>
            <a:fillRect/>
          </a:stretch>
        </p:blipFill>
        <p:spPr>
          <a:xfrm>
            <a:off x="999826" y="393208"/>
            <a:ext cx="2791529" cy="2097688"/>
          </a:xfrm>
          <a:prstGeom prst="rect">
            <a:avLst/>
          </a:prstGeom>
        </p:spPr>
      </p:pic>
      <p:pic>
        <p:nvPicPr>
          <p:cNvPr id="9" name="图片 8" descr="图表, 折线图&#10;&#10;AI 生成的内容可能不正确。">
            <a:extLst>
              <a:ext uri="{FF2B5EF4-FFF2-40B4-BE49-F238E27FC236}">
                <a16:creationId xmlns:a16="http://schemas.microsoft.com/office/drawing/2014/main" id="{B2E6FDEE-6E7B-D715-7803-0E57497AB4A7}"/>
              </a:ext>
            </a:extLst>
          </p:cNvPr>
          <p:cNvPicPr>
            <a:picLocks noChangeAspect="1"/>
          </p:cNvPicPr>
          <p:nvPr/>
        </p:nvPicPr>
        <p:blipFill>
          <a:blip r:embed="rId4"/>
          <a:stretch>
            <a:fillRect/>
          </a:stretch>
        </p:blipFill>
        <p:spPr>
          <a:xfrm>
            <a:off x="5384972" y="445256"/>
            <a:ext cx="2899591" cy="2178891"/>
          </a:xfrm>
          <a:prstGeom prst="rect">
            <a:avLst/>
          </a:prstGeom>
        </p:spPr>
      </p:pic>
      <p:sp>
        <p:nvSpPr>
          <p:cNvPr id="10" name="TextBox 7">
            <a:extLst>
              <a:ext uri="{FF2B5EF4-FFF2-40B4-BE49-F238E27FC236}">
                <a16:creationId xmlns:a16="http://schemas.microsoft.com/office/drawing/2014/main" id="{00F4EFA1-3F55-9DE3-7266-B79C7DDF99E7}"/>
              </a:ext>
            </a:extLst>
          </p:cNvPr>
          <p:cNvSpPr txBox="1"/>
          <p:nvPr/>
        </p:nvSpPr>
        <p:spPr>
          <a:xfrm>
            <a:off x="6574139" y="2659124"/>
            <a:ext cx="4572000" cy="261610"/>
          </a:xfrm>
          <a:prstGeom prst="rect">
            <a:avLst/>
          </a:prstGeom>
          <a:noFill/>
        </p:spPr>
        <p:txBody>
          <a:bodyPr wrap="square">
            <a:spAutoFit/>
          </a:bodyPr>
          <a:lstStyle/>
          <a:p>
            <a:r>
              <a:rPr lang="en-SG" sz="1050" dirty="0"/>
              <a:t>MLP(HW)</a:t>
            </a:r>
          </a:p>
        </p:txBody>
      </p:sp>
      <p:pic>
        <p:nvPicPr>
          <p:cNvPr id="12" name="图片 11" descr="图表&#10;&#10;AI 生成的内容可能不正确。">
            <a:extLst>
              <a:ext uri="{FF2B5EF4-FFF2-40B4-BE49-F238E27FC236}">
                <a16:creationId xmlns:a16="http://schemas.microsoft.com/office/drawing/2014/main" id="{C4A90875-9B02-A80F-A949-6E5546524383}"/>
              </a:ext>
            </a:extLst>
          </p:cNvPr>
          <p:cNvPicPr>
            <a:picLocks noChangeAspect="1"/>
          </p:cNvPicPr>
          <p:nvPr/>
        </p:nvPicPr>
        <p:blipFill>
          <a:blip r:embed="rId5"/>
          <a:stretch>
            <a:fillRect/>
          </a:stretch>
        </p:blipFill>
        <p:spPr>
          <a:xfrm>
            <a:off x="3276179" y="2460253"/>
            <a:ext cx="2899590" cy="2178889"/>
          </a:xfrm>
          <a:prstGeom prst="rect">
            <a:avLst/>
          </a:prstGeom>
        </p:spPr>
      </p:pic>
      <p:sp>
        <p:nvSpPr>
          <p:cNvPr id="14" name="文本框 13">
            <a:extLst>
              <a:ext uri="{FF2B5EF4-FFF2-40B4-BE49-F238E27FC236}">
                <a16:creationId xmlns:a16="http://schemas.microsoft.com/office/drawing/2014/main" id="{897517E3-9B79-E2AC-9B64-00913E982373}"/>
              </a:ext>
            </a:extLst>
          </p:cNvPr>
          <p:cNvSpPr txBox="1"/>
          <p:nvPr/>
        </p:nvSpPr>
        <p:spPr>
          <a:xfrm>
            <a:off x="4215033" y="4617924"/>
            <a:ext cx="5574322" cy="246221"/>
          </a:xfrm>
          <a:prstGeom prst="rect">
            <a:avLst/>
          </a:prstGeom>
          <a:noFill/>
        </p:spPr>
        <p:txBody>
          <a:bodyPr wrap="square">
            <a:spAutoFit/>
          </a:bodyPr>
          <a:lstStyle/>
          <a:p>
            <a:r>
              <a:rPr lang="en-SG" altLang="zh-SG" sz="1000" dirty="0"/>
              <a:t>CNN&amp;MLP(HW)</a:t>
            </a:r>
          </a:p>
        </p:txBody>
      </p:sp>
    </p:spTree>
    <p:extLst>
      <p:ext uri="{BB962C8B-B14F-4D97-AF65-F5344CB8AC3E}">
        <p14:creationId xmlns:p14="http://schemas.microsoft.com/office/powerpoint/2010/main" val="979196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with numbers and lines&#10;&#10;AI-generated content may be incorrect.">
            <a:extLst>
              <a:ext uri="{FF2B5EF4-FFF2-40B4-BE49-F238E27FC236}">
                <a16:creationId xmlns:a16="http://schemas.microsoft.com/office/drawing/2014/main" id="{ECB2B5F7-733D-A7AD-9744-EEA01C57B3A3}"/>
              </a:ext>
            </a:extLst>
          </p:cNvPr>
          <p:cNvPicPr>
            <a:picLocks noChangeAspect="1"/>
          </p:cNvPicPr>
          <p:nvPr/>
        </p:nvPicPr>
        <p:blipFill>
          <a:blip r:embed="rId3"/>
          <a:stretch>
            <a:fillRect/>
          </a:stretch>
        </p:blipFill>
        <p:spPr>
          <a:xfrm>
            <a:off x="5360918" y="251208"/>
            <a:ext cx="3140512" cy="2359930"/>
          </a:xfrm>
          <a:prstGeom prst="rect">
            <a:avLst/>
          </a:prstGeom>
        </p:spPr>
      </p:pic>
      <p:sp>
        <p:nvSpPr>
          <p:cNvPr id="7" name="TextBox 6">
            <a:extLst>
              <a:ext uri="{FF2B5EF4-FFF2-40B4-BE49-F238E27FC236}">
                <a16:creationId xmlns:a16="http://schemas.microsoft.com/office/drawing/2014/main" id="{A772BC3A-5060-AB1A-C243-876EB5818C8F}"/>
              </a:ext>
            </a:extLst>
          </p:cNvPr>
          <p:cNvSpPr txBox="1"/>
          <p:nvPr/>
        </p:nvSpPr>
        <p:spPr>
          <a:xfrm>
            <a:off x="3630204" y="-24351"/>
            <a:ext cx="4572000" cy="523220"/>
          </a:xfrm>
          <a:prstGeom prst="rect">
            <a:avLst/>
          </a:prstGeom>
          <a:noFill/>
        </p:spPr>
        <p:txBody>
          <a:bodyPr wrap="square">
            <a:spAutoFit/>
          </a:bodyPr>
          <a:lstStyle/>
          <a:p>
            <a:r>
              <a:rPr lang="en-US" altLang="zh-SG" sz="2800" dirty="0" err="1"/>
              <a:t>ASCADf</a:t>
            </a:r>
            <a:r>
              <a:rPr lang="en-US" altLang="zh-SG" sz="2800" dirty="0"/>
              <a:t> (ID)</a:t>
            </a:r>
          </a:p>
        </p:txBody>
      </p:sp>
      <p:sp>
        <p:nvSpPr>
          <p:cNvPr id="8" name="TextBox 7">
            <a:extLst>
              <a:ext uri="{FF2B5EF4-FFF2-40B4-BE49-F238E27FC236}">
                <a16:creationId xmlns:a16="http://schemas.microsoft.com/office/drawing/2014/main" id="{0E5B641B-DD22-A051-C668-67D27552EDB4}"/>
              </a:ext>
            </a:extLst>
          </p:cNvPr>
          <p:cNvSpPr txBox="1"/>
          <p:nvPr/>
        </p:nvSpPr>
        <p:spPr>
          <a:xfrm>
            <a:off x="6858000" y="2611138"/>
            <a:ext cx="4572000" cy="246221"/>
          </a:xfrm>
          <a:prstGeom prst="rect">
            <a:avLst/>
          </a:prstGeom>
          <a:noFill/>
        </p:spPr>
        <p:txBody>
          <a:bodyPr wrap="square">
            <a:spAutoFit/>
          </a:bodyPr>
          <a:lstStyle/>
          <a:p>
            <a:r>
              <a:rPr lang="en-SG" altLang="zh-SG" sz="1000" dirty="0"/>
              <a:t>MLP(ID)</a:t>
            </a:r>
          </a:p>
        </p:txBody>
      </p:sp>
      <p:pic>
        <p:nvPicPr>
          <p:cNvPr id="4" name="图片 3" descr="图表, 直方图&#10;&#10;AI 生成的内容可能不正确。">
            <a:extLst>
              <a:ext uri="{FF2B5EF4-FFF2-40B4-BE49-F238E27FC236}">
                <a16:creationId xmlns:a16="http://schemas.microsoft.com/office/drawing/2014/main" id="{16F7F394-5277-A007-912F-C28C0B2B799E}"/>
              </a:ext>
            </a:extLst>
          </p:cNvPr>
          <p:cNvPicPr>
            <a:picLocks noChangeAspect="1"/>
          </p:cNvPicPr>
          <p:nvPr/>
        </p:nvPicPr>
        <p:blipFill>
          <a:blip r:embed="rId4"/>
          <a:stretch>
            <a:fillRect/>
          </a:stretch>
        </p:blipFill>
        <p:spPr>
          <a:xfrm>
            <a:off x="588165" y="235718"/>
            <a:ext cx="3072241" cy="2308628"/>
          </a:xfrm>
          <a:prstGeom prst="rect">
            <a:avLst/>
          </a:prstGeom>
        </p:spPr>
      </p:pic>
      <p:sp>
        <p:nvSpPr>
          <p:cNvPr id="9" name="文本框 8">
            <a:extLst>
              <a:ext uri="{FF2B5EF4-FFF2-40B4-BE49-F238E27FC236}">
                <a16:creationId xmlns:a16="http://schemas.microsoft.com/office/drawing/2014/main" id="{E6BC3736-0EEC-347C-A3CD-6DC2C0678165}"/>
              </a:ext>
            </a:extLst>
          </p:cNvPr>
          <p:cNvSpPr txBox="1"/>
          <p:nvPr/>
        </p:nvSpPr>
        <p:spPr>
          <a:xfrm>
            <a:off x="1788213" y="2558194"/>
            <a:ext cx="4926072" cy="246221"/>
          </a:xfrm>
          <a:prstGeom prst="rect">
            <a:avLst/>
          </a:prstGeom>
          <a:noFill/>
        </p:spPr>
        <p:txBody>
          <a:bodyPr wrap="square">
            <a:spAutoFit/>
          </a:bodyPr>
          <a:lstStyle/>
          <a:p>
            <a:r>
              <a:rPr lang="en-SG" altLang="zh-SG" sz="1000" dirty="0"/>
              <a:t>CNN(ID)</a:t>
            </a:r>
          </a:p>
        </p:txBody>
      </p:sp>
      <p:pic>
        <p:nvPicPr>
          <p:cNvPr id="11" name="图片 10" descr="图表&#10;&#10;AI 生成的内容可能不正确。">
            <a:extLst>
              <a:ext uri="{FF2B5EF4-FFF2-40B4-BE49-F238E27FC236}">
                <a16:creationId xmlns:a16="http://schemas.microsoft.com/office/drawing/2014/main" id="{EE391EEE-C8C5-3FD7-D4C0-A8BEB3AD7B4D}"/>
              </a:ext>
            </a:extLst>
          </p:cNvPr>
          <p:cNvPicPr>
            <a:picLocks noChangeAspect="1"/>
          </p:cNvPicPr>
          <p:nvPr/>
        </p:nvPicPr>
        <p:blipFill>
          <a:blip r:embed="rId5"/>
          <a:stretch>
            <a:fillRect/>
          </a:stretch>
        </p:blipFill>
        <p:spPr>
          <a:xfrm>
            <a:off x="3208267" y="2394570"/>
            <a:ext cx="3072241" cy="2308628"/>
          </a:xfrm>
          <a:prstGeom prst="rect">
            <a:avLst/>
          </a:prstGeom>
        </p:spPr>
      </p:pic>
      <p:sp>
        <p:nvSpPr>
          <p:cNvPr id="13" name="文本框 12">
            <a:extLst>
              <a:ext uri="{FF2B5EF4-FFF2-40B4-BE49-F238E27FC236}">
                <a16:creationId xmlns:a16="http://schemas.microsoft.com/office/drawing/2014/main" id="{92313852-AED2-FB7D-2C22-EB62E8ECE6C1}"/>
              </a:ext>
            </a:extLst>
          </p:cNvPr>
          <p:cNvSpPr txBox="1"/>
          <p:nvPr/>
        </p:nvSpPr>
        <p:spPr>
          <a:xfrm>
            <a:off x="4419014" y="4658054"/>
            <a:ext cx="5715000" cy="246221"/>
          </a:xfrm>
          <a:prstGeom prst="rect">
            <a:avLst/>
          </a:prstGeom>
          <a:noFill/>
        </p:spPr>
        <p:txBody>
          <a:bodyPr wrap="square">
            <a:spAutoFit/>
          </a:bodyPr>
          <a:lstStyle/>
          <a:p>
            <a:r>
              <a:rPr lang="en-SG" altLang="zh-SG" sz="1000" dirty="0"/>
              <a:t>CNN&amp;MLP(ID)</a:t>
            </a:r>
          </a:p>
        </p:txBody>
      </p:sp>
    </p:spTree>
    <p:extLst>
      <p:ext uri="{BB962C8B-B14F-4D97-AF65-F5344CB8AC3E}">
        <p14:creationId xmlns:p14="http://schemas.microsoft.com/office/powerpoint/2010/main" val="3245652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3F884591-6B5B-0B48-9F74-6E165970AC3B}"/>
              </a:ext>
            </a:extLst>
          </p:cNvPr>
          <p:cNvSpPr txBox="1">
            <a:spLocks/>
          </p:cNvSpPr>
          <p:nvPr/>
        </p:nvSpPr>
        <p:spPr>
          <a:xfrm>
            <a:off x="318187" y="156390"/>
            <a:ext cx="8686800" cy="702860"/>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bg1"/>
                </a:solidFill>
                <a:latin typeface="Arial"/>
                <a:ea typeface="+mj-ea"/>
                <a:cs typeface="+mj-cs"/>
              </a:defRPr>
            </a:lvl1pPr>
          </a:lstStyle>
          <a:p>
            <a:r>
              <a:rPr lang="en-US" sz="3200">
                <a:solidFill>
                  <a:schemeClr val="tx2"/>
                </a:solidFill>
                <a:latin typeface="+mn-lt"/>
              </a:rPr>
              <a:t>Outline</a:t>
            </a:r>
          </a:p>
        </p:txBody>
      </p:sp>
      <p:sp>
        <p:nvSpPr>
          <p:cNvPr id="4" name="Rectangle 3">
            <a:extLst>
              <a:ext uri="{FF2B5EF4-FFF2-40B4-BE49-F238E27FC236}">
                <a16:creationId xmlns:a16="http://schemas.microsoft.com/office/drawing/2014/main" id="{844F51F9-4109-2353-D2D0-6C23587A3051}"/>
              </a:ext>
            </a:extLst>
          </p:cNvPr>
          <p:cNvSpPr/>
          <p:nvPr/>
        </p:nvSpPr>
        <p:spPr>
          <a:xfrm>
            <a:off x="308920" y="784456"/>
            <a:ext cx="7734826" cy="4051558"/>
          </a:xfrm>
          <a:prstGeom prst="rect">
            <a:avLst/>
          </a:prstGeom>
        </p:spPr>
        <p:txBody>
          <a:bodyPr wrap="square">
            <a:spAutoFit/>
          </a:bodyPr>
          <a:lstStyle/>
          <a:p>
            <a:pPr marL="285743" indent="-285743">
              <a:lnSpc>
                <a:spcPct val="200000"/>
              </a:lnSpc>
              <a:buFont typeface="Wingdings" pitchFamily="2" charset="2"/>
              <a:buChar char="q"/>
            </a:pPr>
            <a:r>
              <a:rPr lang="en-IN" sz="2400" b="1" dirty="0"/>
              <a:t>Introduction</a:t>
            </a:r>
          </a:p>
          <a:p>
            <a:pPr marL="285743" indent="-285743">
              <a:lnSpc>
                <a:spcPct val="200000"/>
              </a:lnSpc>
              <a:buFont typeface="Wingdings" pitchFamily="2" charset="2"/>
              <a:buChar char="q"/>
            </a:pPr>
            <a:r>
              <a:rPr lang="en-IN" sz="2400" b="1" dirty="0">
                <a:solidFill>
                  <a:schemeClr val="bg1">
                    <a:lumMod val="75000"/>
                  </a:schemeClr>
                </a:solidFill>
              </a:rPr>
              <a:t>Evolutionary Avengers Initiative (EAI)</a:t>
            </a:r>
          </a:p>
          <a:p>
            <a:pPr marL="742943" lvl="1" indent="-285743">
              <a:buFont typeface="Wingdings" pitchFamily="2" charset="2"/>
              <a:buChar char="q"/>
            </a:pPr>
            <a:r>
              <a:rPr lang="en-IN" sz="2400" b="1" dirty="0">
                <a:solidFill>
                  <a:schemeClr val="bg1">
                    <a:lumMod val="75000"/>
                  </a:schemeClr>
                </a:solidFill>
              </a:rPr>
              <a:t>Initialization</a:t>
            </a:r>
          </a:p>
          <a:p>
            <a:pPr marL="742943" lvl="1" indent="-285743">
              <a:buFont typeface="Wingdings" pitchFamily="2" charset="2"/>
              <a:buChar char="q"/>
            </a:pPr>
            <a:r>
              <a:rPr lang="en-IN" sz="2400" b="1" dirty="0">
                <a:solidFill>
                  <a:schemeClr val="bg1">
                    <a:lumMod val="75000"/>
                  </a:schemeClr>
                </a:solidFill>
              </a:rPr>
              <a:t>Evaluation &amp; Elitism</a:t>
            </a:r>
          </a:p>
          <a:p>
            <a:pPr marL="742943" lvl="1" indent="-285743">
              <a:buFont typeface="Wingdings" pitchFamily="2" charset="2"/>
              <a:buChar char="q"/>
            </a:pPr>
            <a:r>
              <a:rPr lang="en-IN" sz="2400" b="1" dirty="0">
                <a:solidFill>
                  <a:schemeClr val="bg1">
                    <a:lumMod val="75000"/>
                  </a:schemeClr>
                </a:solidFill>
              </a:rPr>
              <a:t>Genetic Operations</a:t>
            </a:r>
          </a:p>
          <a:p>
            <a:pPr marL="285743" indent="-285743">
              <a:lnSpc>
                <a:spcPct val="200000"/>
              </a:lnSpc>
              <a:buFont typeface="Wingdings" pitchFamily="2" charset="2"/>
              <a:buChar char="q"/>
            </a:pPr>
            <a:r>
              <a:rPr lang="en-IN" sz="2400" b="1" dirty="0">
                <a:solidFill>
                  <a:schemeClr val="bg1">
                    <a:lumMod val="75000"/>
                  </a:schemeClr>
                </a:solidFill>
              </a:rPr>
              <a:t>Experiments</a:t>
            </a:r>
          </a:p>
          <a:p>
            <a:pPr marL="285743" indent="-285743">
              <a:lnSpc>
                <a:spcPct val="200000"/>
              </a:lnSpc>
              <a:buFont typeface="Wingdings" pitchFamily="2" charset="2"/>
              <a:buChar char="q"/>
            </a:pPr>
            <a:r>
              <a:rPr lang="en-IN" sz="2400" b="1" dirty="0">
                <a:solidFill>
                  <a:schemeClr val="bg1">
                    <a:lumMod val="75000"/>
                  </a:schemeClr>
                </a:solidFill>
              </a:rPr>
              <a:t>Future Work</a:t>
            </a:r>
          </a:p>
        </p:txBody>
      </p:sp>
    </p:spTree>
    <p:extLst>
      <p:ext uri="{BB962C8B-B14F-4D97-AF65-F5344CB8AC3E}">
        <p14:creationId xmlns:p14="http://schemas.microsoft.com/office/powerpoint/2010/main" val="1143905511"/>
      </p:ext>
    </p:extLst>
  </p:cSld>
  <p:clrMapOvr>
    <a:masterClrMapping/>
  </p:clrMapOvr>
  <mc:AlternateContent xmlns:mc="http://schemas.openxmlformats.org/markup-compatibility/2006" xmlns:p14="http://schemas.microsoft.com/office/powerpoint/2010/main">
    <mc:Choice Requires="p14">
      <p:transition spd="slow" p14:dur="2000" advTm="41176"/>
    </mc:Choice>
    <mc:Fallback xmlns="">
      <p:transition spd="slow" advTm="4117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14D74385-6A00-60A7-2C94-2C8E286C9236}"/>
              </a:ext>
            </a:extLst>
          </p:cNvPr>
          <p:cNvGraphicFramePr>
            <a:graphicFrameLocks noGrp="1"/>
          </p:cNvGraphicFramePr>
          <p:nvPr>
            <p:extLst>
              <p:ext uri="{D42A27DB-BD31-4B8C-83A1-F6EECF244321}">
                <p14:modId xmlns:p14="http://schemas.microsoft.com/office/powerpoint/2010/main" val="4043327779"/>
              </p:ext>
            </p:extLst>
          </p:nvPr>
        </p:nvGraphicFramePr>
        <p:xfrm>
          <a:off x="395323" y="1571900"/>
          <a:ext cx="8229600" cy="1649600"/>
        </p:xfrm>
        <a:graphic>
          <a:graphicData uri="http://schemas.openxmlformats.org/drawingml/2006/table">
            <a:tbl>
              <a:tblPr/>
              <a:tblGrid>
                <a:gridCol w="2057400">
                  <a:extLst>
                    <a:ext uri="{9D8B030D-6E8A-4147-A177-3AD203B41FA5}">
                      <a16:colId xmlns:a16="http://schemas.microsoft.com/office/drawing/2014/main" val="579684680"/>
                    </a:ext>
                  </a:extLst>
                </a:gridCol>
                <a:gridCol w="2057400">
                  <a:extLst>
                    <a:ext uri="{9D8B030D-6E8A-4147-A177-3AD203B41FA5}">
                      <a16:colId xmlns:a16="http://schemas.microsoft.com/office/drawing/2014/main" val="1452649775"/>
                    </a:ext>
                  </a:extLst>
                </a:gridCol>
                <a:gridCol w="2057400">
                  <a:extLst>
                    <a:ext uri="{9D8B030D-6E8A-4147-A177-3AD203B41FA5}">
                      <a16:colId xmlns:a16="http://schemas.microsoft.com/office/drawing/2014/main" val="716639303"/>
                    </a:ext>
                  </a:extLst>
                </a:gridCol>
                <a:gridCol w="2057400">
                  <a:extLst>
                    <a:ext uri="{9D8B030D-6E8A-4147-A177-3AD203B41FA5}">
                      <a16:colId xmlns:a16="http://schemas.microsoft.com/office/drawing/2014/main" val="1713183972"/>
                    </a:ext>
                  </a:extLst>
                </a:gridCol>
              </a:tblGrid>
              <a:tr h="412400">
                <a:tc>
                  <a:txBody>
                    <a:bodyPr/>
                    <a:lstStyle/>
                    <a:p>
                      <a:pPr algn="l"/>
                      <a:r>
                        <a:rPr lang="en-US" sz="1700" b="0">
                          <a:effectLst/>
                        </a:rPr>
                        <a:t>Algorithm</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700">
                          <a:effectLst/>
                        </a:rPr>
                        <a:t>MLP</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700">
                          <a:effectLst/>
                        </a:rPr>
                        <a:t>CNN</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700">
                          <a:effectLst/>
                        </a:rPr>
                        <a:t>Diverse DNN</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98170560"/>
                  </a:ext>
                </a:extLst>
              </a:tr>
              <a:tr h="412400">
                <a:tc>
                  <a:txBody>
                    <a:bodyPr/>
                    <a:lstStyle/>
                    <a:p>
                      <a:pPr algn="l"/>
                      <a:r>
                        <a:rPr lang="en-US" sz="1700" b="0">
                          <a:effectLst/>
                        </a:rPr>
                        <a:t>GSM</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effectLst/>
                        </a:rPr>
                        <a:t>(GE = 15)</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effectLst/>
                        </a:rPr>
                        <a:t>(GE  54)</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effectLst/>
                        </a:rPr>
                        <a:t>(GE = 40)</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1557497"/>
                  </a:ext>
                </a:extLst>
              </a:tr>
              <a:tr h="412400">
                <a:tc>
                  <a:txBody>
                    <a:bodyPr/>
                    <a:lstStyle/>
                    <a:p>
                      <a:pPr algn="l"/>
                      <a:r>
                        <a:rPr lang="en-US" sz="1700" b="0" dirty="0">
                          <a:solidFill>
                            <a:schemeClr val="tx1"/>
                          </a:solidFill>
                          <a:effectLst/>
                        </a:rPr>
                        <a:t>EAI with </a:t>
                      </a:r>
                      <a:r>
                        <a:rPr lang="en-US" sz="1700" b="0" dirty="0" err="1">
                          <a:solidFill>
                            <a:schemeClr val="tx1"/>
                          </a:solidFill>
                          <a:effectLst/>
                        </a:rPr>
                        <a:t>ge</a:t>
                      </a:r>
                      <a:r>
                        <a:rPr lang="en-US" sz="1700" b="0" baseline="-25000" dirty="0" err="1">
                          <a:solidFill>
                            <a:schemeClr val="tx1"/>
                          </a:solidFill>
                          <a:effectLst/>
                        </a:rPr>
                        <a:t>+ntge</a:t>
                      </a:r>
                      <a:endParaRPr lang="en-US" sz="1700" b="0" dirty="0">
                        <a:solidFill>
                          <a:schemeClr val="tx1"/>
                        </a:solidFill>
                        <a:effectLst/>
                      </a:endParaRP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dirty="0">
                          <a:solidFill>
                            <a:srgbClr val="FF0000"/>
                          </a:solidFill>
                          <a:effectLst/>
                        </a:rPr>
                        <a:t>977</a:t>
                      </a:r>
                      <a:endParaRPr lang="zh-SG" altLang="en-US" sz="1700" dirty="0">
                        <a:solidFill>
                          <a:srgbClr val="FF0000"/>
                        </a:solidFill>
                        <a:effectLst/>
                      </a:endParaRP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solidFill>
                            <a:schemeClr val="tx1"/>
                          </a:solidFill>
                          <a:effectLst/>
                        </a:rPr>
                        <a:t>(GE = 1)</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solidFill>
                            <a:schemeClr val="tx1"/>
                          </a:solidFill>
                          <a:effectLst/>
                        </a:rPr>
                        <a:t>(GE = 3)</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4607305"/>
                  </a:ext>
                </a:extLst>
              </a:tr>
              <a:tr h="412400">
                <a:tc>
                  <a:txBody>
                    <a:bodyPr/>
                    <a:lstStyle/>
                    <a:p>
                      <a:pPr algn="l"/>
                      <a:r>
                        <a:rPr lang="en-US" sz="1700" b="0" dirty="0">
                          <a:solidFill>
                            <a:schemeClr val="tx1"/>
                          </a:solidFill>
                          <a:effectLst/>
                        </a:rPr>
                        <a:t>EAI with </a:t>
                      </a:r>
                      <a:r>
                        <a:rPr lang="en-US" sz="1700" b="0" dirty="0" err="1">
                          <a:solidFill>
                            <a:schemeClr val="tx1"/>
                          </a:solidFill>
                          <a:effectLst/>
                        </a:rPr>
                        <a:t>val_loss</a:t>
                      </a:r>
                      <a:endParaRPr lang="en-US" sz="1700" b="0" dirty="0">
                        <a:solidFill>
                          <a:schemeClr val="tx1"/>
                        </a:solidFill>
                        <a:effectLst/>
                      </a:endParaRP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solidFill>
                            <a:schemeClr val="tx1"/>
                          </a:solidFill>
                          <a:effectLst/>
                        </a:rPr>
                        <a:t>(GE = 34)</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solidFill>
                            <a:schemeClr val="tx1"/>
                          </a:solidFill>
                          <a:effectLst/>
                        </a:rPr>
                        <a:t>(GE = 93)</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solidFill>
                            <a:schemeClr val="tx1"/>
                          </a:solidFill>
                          <a:effectLst/>
                        </a:rPr>
                        <a:t>(GE = 126)</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2773439"/>
                  </a:ext>
                </a:extLst>
              </a:tr>
            </a:tbl>
          </a:graphicData>
        </a:graphic>
      </p:graphicFrame>
      <p:sp>
        <p:nvSpPr>
          <p:cNvPr id="3" name="Rectangle 1">
            <a:extLst>
              <a:ext uri="{FF2B5EF4-FFF2-40B4-BE49-F238E27FC236}">
                <a16:creationId xmlns:a16="http://schemas.microsoft.com/office/drawing/2014/main" id="{681BCDC5-384B-04BD-C6F3-032D1B63962A}"/>
              </a:ext>
            </a:extLst>
          </p:cNvPr>
          <p:cNvSpPr>
            <a:spLocks noChangeArrowheads="1"/>
          </p:cNvSpPr>
          <p:nvPr/>
        </p:nvSpPr>
        <p:spPr bwMode="auto">
          <a:xfrm>
            <a:off x="395323" y="157199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zh-SG" altLang="zh-SG" sz="1800" b="0" i="0" u="none" strike="noStrike" cap="none" normalizeH="0" baseline="0">
                <a:ln>
                  <a:noFill/>
                </a:ln>
                <a:solidFill>
                  <a:schemeClr val="tx1"/>
                </a:solidFill>
                <a:effectLst/>
                <a:latin typeface="Arial" panose="020B0604020202020204" pitchFamily="34" charset="0"/>
              </a:rPr>
            </a:br>
            <a:endParaRPr kumimoji="0" lang="zh-SG" altLang="zh-SG" sz="1800" b="0" i="0" u="none" strike="noStrike" cap="none" normalizeH="0" baseline="0">
              <a:ln>
                <a:noFill/>
              </a:ln>
              <a:solidFill>
                <a:schemeClr val="tx1"/>
              </a:solidFill>
              <a:effectLst/>
              <a:latin typeface="Arial" panose="020B0604020202020204" pitchFamily="34" charset="0"/>
            </a:endParaRPr>
          </a:p>
        </p:txBody>
      </p:sp>
      <p:sp>
        <p:nvSpPr>
          <p:cNvPr id="5" name="文本框 4">
            <a:extLst>
              <a:ext uri="{FF2B5EF4-FFF2-40B4-BE49-F238E27FC236}">
                <a16:creationId xmlns:a16="http://schemas.microsoft.com/office/drawing/2014/main" id="{7DCD784D-454F-D9DF-18EF-BDBDC190C3D5}"/>
              </a:ext>
            </a:extLst>
          </p:cNvPr>
          <p:cNvSpPr txBox="1"/>
          <p:nvPr/>
        </p:nvSpPr>
        <p:spPr>
          <a:xfrm>
            <a:off x="395323" y="336511"/>
            <a:ext cx="9291816" cy="954107"/>
          </a:xfrm>
          <a:prstGeom prst="rect">
            <a:avLst/>
          </a:prstGeom>
          <a:noFill/>
        </p:spPr>
        <p:txBody>
          <a:bodyPr wrap="square">
            <a:spAutoFit/>
          </a:bodyPr>
          <a:lstStyle/>
          <a:p>
            <a:r>
              <a:rPr lang="en-US" altLang="zh-SG" sz="2800" dirty="0"/>
              <a:t>NTGE for different algorithms and leakage models</a:t>
            </a:r>
          </a:p>
          <a:p>
            <a:r>
              <a:rPr lang="en-US" altLang="zh-SG" sz="2800" dirty="0"/>
              <a:t>in the ASCON2 Dataset</a:t>
            </a:r>
            <a:endParaRPr lang="zh-SG" altLang="en-US" sz="2800" dirty="0"/>
          </a:p>
        </p:txBody>
      </p:sp>
    </p:spTree>
    <p:extLst>
      <p:ext uri="{BB962C8B-B14F-4D97-AF65-F5344CB8AC3E}">
        <p14:creationId xmlns:p14="http://schemas.microsoft.com/office/powerpoint/2010/main" val="732025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表, 折线图&#10;&#10;AI 生成的内容可能不正确。">
            <a:extLst>
              <a:ext uri="{FF2B5EF4-FFF2-40B4-BE49-F238E27FC236}">
                <a16:creationId xmlns:a16="http://schemas.microsoft.com/office/drawing/2014/main" id="{D9B521EC-35AF-6393-2302-86FC78481DE6}"/>
              </a:ext>
            </a:extLst>
          </p:cNvPr>
          <p:cNvPicPr>
            <a:picLocks noChangeAspect="1"/>
          </p:cNvPicPr>
          <p:nvPr/>
        </p:nvPicPr>
        <p:blipFill>
          <a:blip r:embed="rId3"/>
          <a:stretch>
            <a:fillRect/>
          </a:stretch>
        </p:blipFill>
        <p:spPr>
          <a:xfrm>
            <a:off x="1724227" y="398465"/>
            <a:ext cx="2892130" cy="2173284"/>
          </a:xfrm>
          <a:prstGeom prst="rect">
            <a:avLst/>
          </a:prstGeom>
        </p:spPr>
      </p:pic>
      <p:pic>
        <p:nvPicPr>
          <p:cNvPr id="5" name="图片 4" descr="图表, 折线图&#10;&#10;AI 生成的内容可能不正确。">
            <a:extLst>
              <a:ext uri="{FF2B5EF4-FFF2-40B4-BE49-F238E27FC236}">
                <a16:creationId xmlns:a16="http://schemas.microsoft.com/office/drawing/2014/main" id="{64BC2908-5378-8FAF-A75D-B1CAB521B3CB}"/>
              </a:ext>
            </a:extLst>
          </p:cNvPr>
          <p:cNvPicPr>
            <a:picLocks noChangeAspect="1"/>
          </p:cNvPicPr>
          <p:nvPr/>
        </p:nvPicPr>
        <p:blipFill>
          <a:blip r:embed="rId4"/>
          <a:stretch>
            <a:fillRect/>
          </a:stretch>
        </p:blipFill>
        <p:spPr>
          <a:xfrm>
            <a:off x="5256553" y="432154"/>
            <a:ext cx="2847298" cy="2139595"/>
          </a:xfrm>
          <a:prstGeom prst="rect">
            <a:avLst/>
          </a:prstGeom>
        </p:spPr>
      </p:pic>
      <p:pic>
        <p:nvPicPr>
          <p:cNvPr id="7" name="图片 6" descr="图表, 折线图&#10;&#10;AI 生成的内容可能不正确。">
            <a:extLst>
              <a:ext uri="{FF2B5EF4-FFF2-40B4-BE49-F238E27FC236}">
                <a16:creationId xmlns:a16="http://schemas.microsoft.com/office/drawing/2014/main" id="{BA2FE790-FCF0-0869-E183-413F3B42B7D7}"/>
              </a:ext>
            </a:extLst>
          </p:cNvPr>
          <p:cNvPicPr>
            <a:picLocks noChangeAspect="1"/>
          </p:cNvPicPr>
          <p:nvPr/>
        </p:nvPicPr>
        <p:blipFill>
          <a:blip r:embed="rId5"/>
          <a:stretch>
            <a:fillRect/>
          </a:stretch>
        </p:blipFill>
        <p:spPr>
          <a:xfrm>
            <a:off x="3463141" y="2538062"/>
            <a:ext cx="2917151" cy="2194598"/>
          </a:xfrm>
          <a:prstGeom prst="rect">
            <a:avLst/>
          </a:prstGeom>
        </p:spPr>
      </p:pic>
      <p:sp>
        <p:nvSpPr>
          <p:cNvPr id="9" name="文本框 8">
            <a:extLst>
              <a:ext uri="{FF2B5EF4-FFF2-40B4-BE49-F238E27FC236}">
                <a16:creationId xmlns:a16="http://schemas.microsoft.com/office/drawing/2014/main" id="{FF891C75-B9B4-4863-988D-3548E4F9E757}"/>
              </a:ext>
            </a:extLst>
          </p:cNvPr>
          <p:cNvSpPr txBox="1"/>
          <p:nvPr/>
        </p:nvSpPr>
        <p:spPr>
          <a:xfrm>
            <a:off x="4149176" y="-47032"/>
            <a:ext cx="4572000" cy="523220"/>
          </a:xfrm>
          <a:prstGeom prst="rect">
            <a:avLst/>
          </a:prstGeom>
          <a:noFill/>
        </p:spPr>
        <p:txBody>
          <a:bodyPr wrap="square">
            <a:spAutoFit/>
          </a:bodyPr>
          <a:lstStyle/>
          <a:p>
            <a:r>
              <a:rPr lang="en-US" altLang="zh-SG" sz="2800" dirty="0"/>
              <a:t>ASCON2</a:t>
            </a:r>
          </a:p>
        </p:txBody>
      </p:sp>
      <p:sp>
        <p:nvSpPr>
          <p:cNvPr id="10" name="文本框 9">
            <a:extLst>
              <a:ext uri="{FF2B5EF4-FFF2-40B4-BE49-F238E27FC236}">
                <a16:creationId xmlns:a16="http://schemas.microsoft.com/office/drawing/2014/main" id="{12A0ADE6-81B6-3FE7-A52A-5E458D8AE370}"/>
              </a:ext>
            </a:extLst>
          </p:cNvPr>
          <p:cNvSpPr txBox="1"/>
          <p:nvPr/>
        </p:nvSpPr>
        <p:spPr>
          <a:xfrm>
            <a:off x="2847773" y="2547626"/>
            <a:ext cx="4572000" cy="246221"/>
          </a:xfrm>
          <a:prstGeom prst="rect">
            <a:avLst/>
          </a:prstGeom>
          <a:noFill/>
        </p:spPr>
        <p:txBody>
          <a:bodyPr wrap="square">
            <a:spAutoFit/>
          </a:bodyPr>
          <a:lstStyle/>
          <a:p>
            <a:r>
              <a:rPr lang="en-SG" altLang="zh-SG" sz="1000" dirty="0"/>
              <a:t>CNN(ID)</a:t>
            </a:r>
          </a:p>
        </p:txBody>
      </p:sp>
      <p:sp>
        <p:nvSpPr>
          <p:cNvPr id="11" name="文本框 10">
            <a:extLst>
              <a:ext uri="{FF2B5EF4-FFF2-40B4-BE49-F238E27FC236}">
                <a16:creationId xmlns:a16="http://schemas.microsoft.com/office/drawing/2014/main" id="{119D1FA9-E1A4-90EA-0FEA-2E1DCC399421}"/>
              </a:ext>
            </a:extLst>
          </p:cNvPr>
          <p:cNvSpPr txBox="1"/>
          <p:nvPr/>
        </p:nvSpPr>
        <p:spPr>
          <a:xfrm>
            <a:off x="6435176" y="2561098"/>
            <a:ext cx="4572000" cy="246221"/>
          </a:xfrm>
          <a:prstGeom prst="rect">
            <a:avLst/>
          </a:prstGeom>
          <a:noFill/>
        </p:spPr>
        <p:txBody>
          <a:bodyPr wrap="square">
            <a:spAutoFit/>
          </a:bodyPr>
          <a:lstStyle/>
          <a:p>
            <a:r>
              <a:rPr lang="en-SG" altLang="zh-SG" sz="1000" dirty="0"/>
              <a:t>MLP(ID)</a:t>
            </a:r>
          </a:p>
        </p:txBody>
      </p:sp>
      <p:sp>
        <p:nvSpPr>
          <p:cNvPr id="12" name="文本框 11">
            <a:extLst>
              <a:ext uri="{FF2B5EF4-FFF2-40B4-BE49-F238E27FC236}">
                <a16:creationId xmlns:a16="http://schemas.microsoft.com/office/drawing/2014/main" id="{3DEF3FF6-1BB1-6BD4-EB81-35CC62F3781B}"/>
              </a:ext>
            </a:extLst>
          </p:cNvPr>
          <p:cNvSpPr txBox="1"/>
          <p:nvPr/>
        </p:nvSpPr>
        <p:spPr>
          <a:xfrm>
            <a:off x="4469189" y="4663243"/>
            <a:ext cx="4572000" cy="246221"/>
          </a:xfrm>
          <a:prstGeom prst="rect">
            <a:avLst/>
          </a:prstGeom>
          <a:noFill/>
        </p:spPr>
        <p:txBody>
          <a:bodyPr wrap="square">
            <a:spAutoFit/>
          </a:bodyPr>
          <a:lstStyle/>
          <a:p>
            <a:r>
              <a:rPr lang="en-SG" altLang="zh-SG" sz="1000" dirty="0"/>
              <a:t>CNN&amp;MLP(ID)</a:t>
            </a:r>
          </a:p>
        </p:txBody>
      </p:sp>
    </p:spTree>
    <p:extLst>
      <p:ext uri="{BB962C8B-B14F-4D97-AF65-F5344CB8AC3E}">
        <p14:creationId xmlns:p14="http://schemas.microsoft.com/office/powerpoint/2010/main" val="732469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4E0423AC-929B-9DB4-31A1-0C53BE81480E}"/>
              </a:ext>
            </a:extLst>
          </p:cNvPr>
          <p:cNvGraphicFramePr>
            <a:graphicFrameLocks noGrp="1"/>
          </p:cNvGraphicFramePr>
          <p:nvPr>
            <p:extLst>
              <p:ext uri="{D42A27DB-BD31-4B8C-83A1-F6EECF244321}">
                <p14:modId xmlns:p14="http://schemas.microsoft.com/office/powerpoint/2010/main" val="2873574788"/>
              </p:ext>
            </p:extLst>
          </p:nvPr>
        </p:nvGraphicFramePr>
        <p:xfrm>
          <a:off x="410792" y="1431688"/>
          <a:ext cx="8322416" cy="1803912"/>
        </p:xfrm>
        <a:graphic>
          <a:graphicData uri="http://schemas.openxmlformats.org/drawingml/2006/table">
            <a:tbl>
              <a:tblPr/>
              <a:tblGrid>
                <a:gridCol w="2080604">
                  <a:extLst>
                    <a:ext uri="{9D8B030D-6E8A-4147-A177-3AD203B41FA5}">
                      <a16:colId xmlns:a16="http://schemas.microsoft.com/office/drawing/2014/main" val="4060965567"/>
                    </a:ext>
                  </a:extLst>
                </a:gridCol>
                <a:gridCol w="2080604">
                  <a:extLst>
                    <a:ext uri="{9D8B030D-6E8A-4147-A177-3AD203B41FA5}">
                      <a16:colId xmlns:a16="http://schemas.microsoft.com/office/drawing/2014/main" val="1693859498"/>
                    </a:ext>
                  </a:extLst>
                </a:gridCol>
                <a:gridCol w="2080604">
                  <a:extLst>
                    <a:ext uri="{9D8B030D-6E8A-4147-A177-3AD203B41FA5}">
                      <a16:colId xmlns:a16="http://schemas.microsoft.com/office/drawing/2014/main" val="4205802446"/>
                    </a:ext>
                  </a:extLst>
                </a:gridCol>
                <a:gridCol w="2080604">
                  <a:extLst>
                    <a:ext uri="{9D8B030D-6E8A-4147-A177-3AD203B41FA5}">
                      <a16:colId xmlns:a16="http://schemas.microsoft.com/office/drawing/2014/main" val="1669557700"/>
                    </a:ext>
                  </a:extLst>
                </a:gridCol>
              </a:tblGrid>
              <a:tr h="450978">
                <a:tc>
                  <a:txBody>
                    <a:bodyPr/>
                    <a:lstStyle/>
                    <a:p>
                      <a:pPr algn="l"/>
                      <a:r>
                        <a:rPr lang="en-US" sz="1700" b="0">
                          <a:effectLst/>
                        </a:rPr>
                        <a:t>Algorithm</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700">
                          <a:effectLst/>
                        </a:rPr>
                        <a:t>MLP</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700">
                          <a:effectLst/>
                        </a:rPr>
                        <a:t>CNN</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700">
                          <a:effectLst/>
                        </a:rPr>
                        <a:t>Diverse DNN</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75435842"/>
                  </a:ext>
                </a:extLst>
              </a:tr>
              <a:tr h="450978">
                <a:tc>
                  <a:txBody>
                    <a:bodyPr/>
                    <a:lstStyle/>
                    <a:p>
                      <a:pPr algn="l"/>
                      <a:r>
                        <a:rPr lang="en-US" sz="1700" b="0" dirty="0">
                          <a:effectLst/>
                        </a:rPr>
                        <a:t>GSM</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dirty="0">
                          <a:effectLst/>
                        </a:rPr>
                        <a:t>925</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dirty="0">
                          <a:effectLst/>
                        </a:rPr>
                        <a:t>840</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effectLst/>
                        </a:rPr>
                        <a:t>(GE = 3)</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7057830"/>
                  </a:ext>
                </a:extLst>
              </a:tr>
              <a:tr h="450978">
                <a:tc>
                  <a:txBody>
                    <a:bodyPr/>
                    <a:lstStyle/>
                    <a:p>
                      <a:pPr algn="l"/>
                      <a:r>
                        <a:rPr lang="en-US" sz="1700" b="0" dirty="0">
                          <a:solidFill>
                            <a:schemeClr val="tx1"/>
                          </a:solidFill>
                          <a:effectLst/>
                        </a:rPr>
                        <a:t>EAI with </a:t>
                      </a:r>
                      <a:r>
                        <a:rPr lang="en-US" sz="1700" b="0" dirty="0" err="1">
                          <a:solidFill>
                            <a:schemeClr val="tx1"/>
                          </a:solidFill>
                          <a:effectLst/>
                        </a:rPr>
                        <a:t>ge</a:t>
                      </a:r>
                      <a:r>
                        <a:rPr lang="en-US" sz="1700" b="0" baseline="-25000" dirty="0" err="1">
                          <a:solidFill>
                            <a:schemeClr val="tx1"/>
                          </a:solidFill>
                          <a:effectLst/>
                        </a:rPr>
                        <a:t>+ntge</a:t>
                      </a:r>
                      <a:endParaRPr lang="en-US" sz="1700" b="0" dirty="0">
                        <a:solidFill>
                          <a:schemeClr val="tx1"/>
                        </a:solidFill>
                        <a:effectLst/>
                      </a:endParaRP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dirty="0">
                          <a:solidFill>
                            <a:schemeClr val="tx1"/>
                          </a:solidFill>
                          <a:effectLst/>
                        </a:rPr>
                        <a:t>569</a:t>
                      </a:r>
                      <a:endParaRPr lang="zh-SG" altLang="en-US" sz="1700" dirty="0">
                        <a:solidFill>
                          <a:schemeClr val="tx1"/>
                        </a:solidFill>
                        <a:effectLst/>
                      </a:endParaRP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dirty="0">
                          <a:solidFill>
                            <a:schemeClr val="tx1"/>
                          </a:solidFill>
                          <a:effectLst/>
                        </a:rPr>
                        <a:t>700</a:t>
                      </a:r>
                      <a:endParaRPr lang="zh-SG" altLang="en-US" sz="1700" dirty="0">
                        <a:solidFill>
                          <a:schemeClr val="tx1"/>
                        </a:solidFill>
                        <a:effectLst/>
                      </a:endParaRP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dirty="0">
                          <a:solidFill>
                            <a:srgbClr val="FF0000"/>
                          </a:solidFill>
                          <a:effectLst/>
                        </a:rPr>
                        <a:t>456</a:t>
                      </a:r>
                      <a:endParaRPr lang="zh-SG" altLang="en-US" sz="1700" dirty="0">
                        <a:solidFill>
                          <a:srgbClr val="FF0000"/>
                        </a:solidFill>
                        <a:effectLst/>
                      </a:endParaRP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9151156"/>
                  </a:ext>
                </a:extLst>
              </a:tr>
              <a:tr h="450978">
                <a:tc>
                  <a:txBody>
                    <a:bodyPr/>
                    <a:lstStyle/>
                    <a:p>
                      <a:pPr algn="l"/>
                      <a:r>
                        <a:rPr lang="en-US" sz="1700" b="0" dirty="0">
                          <a:solidFill>
                            <a:schemeClr val="tx1"/>
                          </a:solidFill>
                          <a:effectLst/>
                        </a:rPr>
                        <a:t>EAI with </a:t>
                      </a:r>
                      <a:r>
                        <a:rPr lang="en-US" sz="1700" b="0" dirty="0" err="1">
                          <a:solidFill>
                            <a:schemeClr val="tx1"/>
                          </a:solidFill>
                          <a:effectLst/>
                        </a:rPr>
                        <a:t>val_loss</a:t>
                      </a:r>
                      <a:endParaRPr lang="en-US" sz="1700" b="0" dirty="0">
                        <a:solidFill>
                          <a:schemeClr val="tx1"/>
                        </a:solidFill>
                        <a:effectLst/>
                      </a:endParaRP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a:solidFill>
                            <a:schemeClr val="tx1"/>
                          </a:solidFill>
                          <a:effectLst/>
                        </a:rPr>
                        <a:t>998</a:t>
                      </a:r>
                      <a:endParaRPr lang="zh-SG" altLang="en-US" sz="1700">
                        <a:solidFill>
                          <a:schemeClr val="tx1"/>
                        </a:solidFill>
                        <a:effectLst/>
                      </a:endParaRP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solidFill>
                            <a:schemeClr val="tx1"/>
                          </a:solidFill>
                          <a:effectLst/>
                        </a:rPr>
                        <a:t>(GE = 12)</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dirty="0">
                          <a:solidFill>
                            <a:schemeClr val="tx1"/>
                          </a:solidFill>
                          <a:effectLst/>
                        </a:rPr>
                        <a:t>662</a:t>
                      </a:r>
                      <a:endParaRPr lang="zh-SG" altLang="en-US" sz="1700" dirty="0">
                        <a:solidFill>
                          <a:schemeClr val="tx1"/>
                        </a:solidFill>
                        <a:effectLst/>
                      </a:endParaRP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8899542"/>
                  </a:ext>
                </a:extLst>
              </a:tr>
            </a:tbl>
          </a:graphicData>
        </a:graphic>
      </p:graphicFrame>
      <p:sp>
        <p:nvSpPr>
          <p:cNvPr id="4" name="文本框 3">
            <a:extLst>
              <a:ext uri="{FF2B5EF4-FFF2-40B4-BE49-F238E27FC236}">
                <a16:creationId xmlns:a16="http://schemas.microsoft.com/office/drawing/2014/main" id="{445AF6DF-1B64-F18B-B6D1-FD856B6C3B68}"/>
              </a:ext>
            </a:extLst>
          </p:cNvPr>
          <p:cNvSpPr txBox="1"/>
          <p:nvPr/>
        </p:nvSpPr>
        <p:spPr>
          <a:xfrm>
            <a:off x="637675" y="298096"/>
            <a:ext cx="8095533" cy="954107"/>
          </a:xfrm>
          <a:prstGeom prst="rect">
            <a:avLst/>
          </a:prstGeom>
          <a:noFill/>
        </p:spPr>
        <p:txBody>
          <a:bodyPr wrap="square">
            <a:spAutoFit/>
          </a:bodyPr>
          <a:lstStyle/>
          <a:p>
            <a:r>
              <a:rPr lang="en-US" altLang="zh-SG" sz="2800" dirty="0"/>
              <a:t>NTGE for different algorithms and leakage models</a:t>
            </a:r>
          </a:p>
          <a:p>
            <a:r>
              <a:rPr lang="en-US" altLang="zh-SG" sz="2800" dirty="0"/>
              <a:t>in the AES_HD Dataset</a:t>
            </a:r>
            <a:endParaRPr lang="zh-SG" altLang="en-US" sz="2800" dirty="0"/>
          </a:p>
        </p:txBody>
      </p:sp>
    </p:spTree>
    <p:extLst>
      <p:ext uri="{BB962C8B-B14F-4D97-AF65-F5344CB8AC3E}">
        <p14:creationId xmlns:p14="http://schemas.microsoft.com/office/powerpoint/2010/main" val="3261623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7DDE37F-D846-5272-EB63-3D0F631DBA58}"/>
              </a:ext>
            </a:extLst>
          </p:cNvPr>
          <p:cNvSpPr txBox="1"/>
          <p:nvPr/>
        </p:nvSpPr>
        <p:spPr>
          <a:xfrm>
            <a:off x="2507003" y="-27780"/>
            <a:ext cx="4572000" cy="523220"/>
          </a:xfrm>
          <a:prstGeom prst="rect">
            <a:avLst/>
          </a:prstGeom>
          <a:noFill/>
        </p:spPr>
        <p:txBody>
          <a:bodyPr wrap="square">
            <a:spAutoFit/>
          </a:bodyPr>
          <a:lstStyle/>
          <a:p>
            <a:pPr algn="ctr"/>
            <a:r>
              <a:rPr lang="en-US" altLang="zh-SG" sz="2800" dirty="0"/>
              <a:t>AES_HD</a:t>
            </a:r>
          </a:p>
        </p:txBody>
      </p:sp>
      <p:sp>
        <p:nvSpPr>
          <p:cNvPr id="3" name="文本框 2">
            <a:extLst>
              <a:ext uri="{FF2B5EF4-FFF2-40B4-BE49-F238E27FC236}">
                <a16:creationId xmlns:a16="http://schemas.microsoft.com/office/drawing/2014/main" id="{31183E6A-B7D5-0A8A-C0AA-EBDCA97D37EA}"/>
              </a:ext>
            </a:extLst>
          </p:cNvPr>
          <p:cNvSpPr txBox="1"/>
          <p:nvPr/>
        </p:nvSpPr>
        <p:spPr>
          <a:xfrm>
            <a:off x="446277" y="2522674"/>
            <a:ext cx="4572000" cy="246221"/>
          </a:xfrm>
          <a:prstGeom prst="rect">
            <a:avLst/>
          </a:prstGeom>
          <a:noFill/>
        </p:spPr>
        <p:txBody>
          <a:bodyPr wrap="square">
            <a:spAutoFit/>
          </a:bodyPr>
          <a:lstStyle/>
          <a:p>
            <a:pPr algn="ctr"/>
            <a:r>
              <a:rPr lang="en-SG" altLang="zh-SG" sz="1000" dirty="0"/>
              <a:t>CNN(ID)</a:t>
            </a:r>
          </a:p>
        </p:txBody>
      </p:sp>
      <p:sp>
        <p:nvSpPr>
          <p:cNvPr id="4" name="文本框 3">
            <a:extLst>
              <a:ext uri="{FF2B5EF4-FFF2-40B4-BE49-F238E27FC236}">
                <a16:creationId xmlns:a16="http://schemas.microsoft.com/office/drawing/2014/main" id="{D7DA685A-C999-066C-CA62-16F4570ABE36}"/>
              </a:ext>
            </a:extLst>
          </p:cNvPr>
          <p:cNvSpPr txBox="1"/>
          <p:nvPr/>
        </p:nvSpPr>
        <p:spPr>
          <a:xfrm>
            <a:off x="4730592" y="2547626"/>
            <a:ext cx="4572000" cy="246221"/>
          </a:xfrm>
          <a:prstGeom prst="rect">
            <a:avLst/>
          </a:prstGeom>
          <a:noFill/>
        </p:spPr>
        <p:txBody>
          <a:bodyPr wrap="square">
            <a:spAutoFit/>
          </a:bodyPr>
          <a:lstStyle/>
          <a:p>
            <a:pPr algn="ctr"/>
            <a:r>
              <a:rPr lang="en-SG" altLang="zh-SG" sz="1000" dirty="0"/>
              <a:t>MLP(ID)</a:t>
            </a:r>
          </a:p>
        </p:txBody>
      </p:sp>
      <p:sp>
        <p:nvSpPr>
          <p:cNvPr id="5" name="文本框 4">
            <a:extLst>
              <a:ext uri="{FF2B5EF4-FFF2-40B4-BE49-F238E27FC236}">
                <a16:creationId xmlns:a16="http://schemas.microsoft.com/office/drawing/2014/main" id="{78193866-DAFD-C9E9-9F04-EEB189CFD72F}"/>
              </a:ext>
            </a:extLst>
          </p:cNvPr>
          <p:cNvSpPr txBox="1"/>
          <p:nvPr/>
        </p:nvSpPr>
        <p:spPr>
          <a:xfrm>
            <a:off x="2625411" y="4663243"/>
            <a:ext cx="4572000" cy="246221"/>
          </a:xfrm>
          <a:prstGeom prst="rect">
            <a:avLst/>
          </a:prstGeom>
          <a:noFill/>
        </p:spPr>
        <p:txBody>
          <a:bodyPr wrap="square">
            <a:spAutoFit/>
          </a:bodyPr>
          <a:lstStyle/>
          <a:p>
            <a:pPr algn="ctr"/>
            <a:r>
              <a:rPr lang="en-SG" altLang="zh-SG" sz="1000" dirty="0"/>
              <a:t>CNN&amp;MLP(ID)</a:t>
            </a:r>
          </a:p>
        </p:txBody>
      </p:sp>
      <p:pic>
        <p:nvPicPr>
          <p:cNvPr id="17" name="图片 16" descr="图表, 折线图&#10;&#10;AI 生成的内容可能不正确。">
            <a:extLst>
              <a:ext uri="{FF2B5EF4-FFF2-40B4-BE49-F238E27FC236}">
                <a16:creationId xmlns:a16="http://schemas.microsoft.com/office/drawing/2014/main" id="{286A55F7-D4AE-1587-FE06-22C88A8A0260}"/>
              </a:ext>
            </a:extLst>
          </p:cNvPr>
          <p:cNvPicPr>
            <a:picLocks noChangeAspect="1"/>
          </p:cNvPicPr>
          <p:nvPr/>
        </p:nvPicPr>
        <p:blipFill>
          <a:blip r:embed="rId3"/>
          <a:stretch>
            <a:fillRect/>
          </a:stretch>
        </p:blipFill>
        <p:spPr>
          <a:xfrm>
            <a:off x="1308985" y="457908"/>
            <a:ext cx="2794463" cy="2102299"/>
          </a:xfrm>
          <a:prstGeom prst="rect">
            <a:avLst/>
          </a:prstGeom>
        </p:spPr>
      </p:pic>
      <p:pic>
        <p:nvPicPr>
          <p:cNvPr id="19" name="图片 18" descr="图表, 折线图&#10;&#10;AI 生成的内容可能不正确。">
            <a:extLst>
              <a:ext uri="{FF2B5EF4-FFF2-40B4-BE49-F238E27FC236}">
                <a16:creationId xmlns:a16="http://schemas.microsoft.com/office/drawing/2014/main" id="{D3A10B92-2050-B85D-EFD7-4ADB753A851D}"/>
              </a:ext>
            </a:extLst>
          </p:cNvPr>
          <p:cNvPicPr>
            <a:picLocks noChangeAspect="1"/>
          </p:cNvPicPr>
          <p:nvPr/>
        </p:nvPicPr>
        <p:blipFill>
          <a:blip r:embed="rId4"/>
          <a:stretch>
            <a:fillRect/>
          </a:stretch>
        </p:blipFill>
        <p:spPr>
          <a:xfrm>
            <a:off x="5386207" y="435743"/>
            <a:ext cx="2871336" cy="2160131"/>
          </a:xfrm>
          <a:prstGeom prst="rect">
            <a:avLst/>
          </a:prstGeom>
        </p:spPr>
      </p:pic>
      <p:pic>
        <p:nvPicPr>
          <p:cNvPr id="21" name="图片 20" descr="图表, 折线图&#10;&#10;AI 生成的内容可能不正确。">
            <a:extLst>
              <a:ext uri="{FF2B5EF4-FFF2-40B4-BE49-F238E27FC236}">
                <a16:creationId xmlns:a16="http://schemas.microsoft.com/office/drawing/2014/main" id="{8936061A-D9E3-0234-EA45-41EB746B51B3}"/>
              </a:ext>
            </a:extLst>
          </p:cNvPr>
          <p:cNvPicPr>
            <a:picLocks noChangeAspect="1"/>
          </p:cNvPicPr>
          <p:nvPr/>
        </p:nvPicPr>
        <p:blipFill>
          <a:blip r:embed="rId5"/>
          <a:stretch>
            <a:fillRect/>
          </a:stretch>
        </p:blipFill>
        <p:spPr>
          <a:xfrm>
            <a:off x="3361271" y="2547626"/>
            <a:ext cx="2871335" cy="2160131"/>
          </a:xfrm>
          <a:prstGeom prst="rect">
            <a:avLst/>
          </a:prstGeom>
        </p:spPr>
      </p:pic>
    </p:spTree>
    <p:extLst>
      <p:ext uri="{BB962C8B-B14F-4D97-AF65-F5344CB8AC3E}">
        <p14:creationId xmlns:p14="http://schemas.microsoft.com/office/powerpoint/2010/main" val="40958021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le 3">
            <a:extLst>
              <a:ext uri="{FF2B5EF4-FFF2-40B4-BE49-F238E27FC236}">
                <a16:creationId xmlns:a16="http://schemas.microsoft.com/office/drawing/2014/main" id="{D78BA88D-B0B5-8F4D-8DDB-3269E46E2257}"/>
              </a:ext>
            </a:extLst>
          </p:cNvPr>
          <p:cNvSpPr txBox="1">
            <a:spLocks/>
          </p:cNvSpPr>
          <p:nvPr/>
        </p:nvSpPr>
        <p:spPr>
          <a:xfrm>
            <a:off x="457198" y="96224"/>
            <a:ext cx="8845421" cy="702860"/>
          </a:xfrm>
          <a:prstGeom prst="rect">
            <a:avLst/>
          </a:prstGeom>
        </p:spPr>
        <p:txBody>
          <a:bodyPr>
            <a:normAutofit/>
          </a:bodyPr>
          <a:lstStyle>
            <a:lvl1pPr algn="l" defTabSz="457200" rtl="0" eaLnBrk="1" latinLnBrk="0" hangingPunct="1">
              <a:spcBef>
                <a:spcPct val="0"/>
              </a:spcBef>
              <a:buNone/>
              <a:defRPr sz="3600" b="1" kern="1200">
                <a:solidFill>
                  <a:schemeClr val="bg1"/>
                </a:solidFill>
                <a:latin typeface="Arial"/>
                <a:ea typeface="+mj-ea"/>
                <a:cs typeface="+mj-cs"/>
              </a:defRPr>
            </a:lvl1pPr>
          </a:lstStyle>
          <a:p>
            <a:endParaRPr lang="en-US" sz="2800">
              <a:solidFill>
                <a:schemeClr val="tx2"/>
              </a:solidFill>
              <a:latin typeface="+mn-lt"/>
            </a:endParaRPr>
          </a:p>
        </p:txBody>
      </p:sp>
      <p:sp>
        <p:nvSpPr>
          <p:cNvPr id="5" name="Title 6">
            <a:extLst>
              <a:ext uri="{FF2B5EF4-FFF2-40B4-BE49-F238E27FC236}">
                <a16:creationId xmlns:a16="http://schemas.microsoft.com/office/drawing/2014/main" id="{A36C43F4-D635-0124-A9D5-53F686E4E0F2}"/>
              </a:ext>
            </a:extLst>
          </p:cNvPr>
          <p:cNvSpPr txBox="1">
            <a:spLocks/>
          </p:cNvSpPr>
          <p:nvPr/>
        </p:nvSpPr>
        <p:spPr>
          <a:xfrm>
            <a:off x="318188" y="32301"/>
            <a:ext cx="8587920" cy="702860"/>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sz="3600" b="1" kern="1200">
                <a:solidFill>
                  <a:schemeClr val="bg1"/>
                </a:solidFill>
                <a:latin typeface="Arial"/>
                <a:ea typeface="+mj-ea"/>
                <a:cs typeface="+mj-cs"/>
              </a:defRPr>
            </a:lvl1pPr>
          </a:lstStyle>
          <a:p>
            <a:r>
              <a:rPr lang="en-US" sz="3100" dirty="0">
                <a:solidFill>
                  <a:schemeClr val="tx2"/>
                </a:solidFill>
                <a:latin typeface="+mn-lt"/>
              </a:rPr>
              <a:t>Limitation</a:t>
            </a:r>
          </a:p>
        </p:txBody>
      </p:sp>
      <p:pic>
        <p:nvPicPr>
          <p:cNvPr id="3" name="图片 2" descr="图表, 条形图&#10;&#10;AI 生成的内容可能不正确。">
            <a:extLst>
              <a:ext uri="{FF2B5EF4-FFF2-40B4-BE49-F238E27FC236}">
                <a16:creationId xmlns:a16="http://schemas.microsoft.com/office/drawing/2014/main" id="{12B42C4C-5EBB-51DA-7163-34A1BEB9ECA8}"/>
              </a:ext>
            </a:extLst>
          </p:cNvPr>
          <p:cNvPicPr>
            <a:picLocks noChangeAspect="1"/>
          </p:cNvPicPr>
          <p:nvPr/>
        </p:nvPicPr>
        <p:blipFill>
          <a:blip r:embed="rId3"/>
          <a:stretch>
            <a:fillRect/>
          </a:stretch>
        </p:blipFill>
        <p:spPr>
          <a:xfrm>
            <a:off x="1306286" y="926560"/>
            <a:ext cx="6377850" cy="3150427"/>
          </a:xfrm>
          <a:prstGeom prst="rect">
            <a:avLst/>
          </a:prstGeom>
        </p:spPr>
      </p:pic>
    </p:spTree>
    <p:extLst>
      <p:ext uri="{BB962C8B-B14F-4D97-AF65-F5344CB8AC3E}">
        <p14:creationId xmlns:p14="http://schemas.microsoft.com/office/powerpoint/2010/main" val="1445967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79110-DEFC-9369-938C-78245481A0EE}"/>
            </a:ext>
          </a:extLst>
        </p:cNvPr>
        <p:cNvGrpSpPr/>
        <p:nvPr/>
      </p:nvGrpSpPr>
      <p:grpSpPr>
        <a:xfrm>
          <a:off x="0" y="0"/>
          <a:ext cx="0" cy="0"/>
          <a:chOff x="0" y="0"/>
          <a:chExt cx="0" cy="0"/>
        </a:xfrm>
      </p:grpSpPr>
      <p:sp>
        <p:nvSpPr>
          <p:cNvPr id="6" name="Title 3">
            <a:extLst>
              <a:ext uri="{FF2B5EF4-FFF2-40B4-BE49-F238E27FC236}">
                <a16:creationId xmlns:a16="http://schemas.microsoft.com/office/drawing/2014/main" id="{DE5CADF4-5845-65A4-8098-6454A75F4B4A}"/>
              </a:ext>
            </a:extLst>
          </p:cNvPr>
          <p:cNvSpPr txBox="1">
            <a:spLocks/>
          </p:cNvSpPr>
          <p:nvPr/>
        </p:nvSpPr>
        <p:spPr>
          <a:xfrm>
            <a:off x="318187" y="156390"/>
            <a:ext cx="8686800" cy="702860"/>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bg1"/>
                </a:solidFill>
                <a:latin typeface="Arial"/>
                <a:ea typeface="+mj-ea"/>
                <a:cs typeface="+mj-cs"/>
              </a:defRPr>
            </a:lvl1pPr>
          </a:lstStyle>
          <a:p>
            <a:r>
              <a:rPr lang="en-US" sz="3200">
                <a:solidFill>
                  <a:schemeClr val="tx2"/>
                </a:solidFill>
                <a:latin typeface="+mn-lt"/>
              </a:rPr>
              <a:t>Outline</a:t>
            </a:r>
          </a:p>
        </p:txBody>
      </p:sp>
      <p:sp>
        <p:nvSpPr>
          <p:cNvPr id="4" name="Rectangle 3">
            <a:extLst>
              <a:ext uri="{FF2B5EF4-FFF2-40B4-BE49-F238E27FC236}">
                <a16:creationId xmlns:a16="http://schemas.microsoft.com/office/drawing/2014/main" id="{308A71BD-8FE4-6337-8C2C-7B56ADB3C433}"/>
              </a:ext>
            </a:extLst>
          </p:cNvPr>
          <p:cNvSpPr/>
          <p:nvPr/>
        </p:nvSpPr>
        <p:spPr>
          <a:xfrm>
            <a:off x="308920" y="784456"/>
            <a:ext cx="7734826" cy="4051558"/>
          </a:xfrm>
          <a:prstGeom prst="rect">
            <a:avLst/>
          </a:prstGeom>
        </p:spPr>
        <p:txBody>
          <a:bodyPr wrap="square">
            <a:spAutoFit/>
          </a:bodyPr>
          <a:lstStyle/>
          <a:p>
            <a:pPr marL="285743" indent="-285743">
              <a:lnSpc>
                <a:spcPct val="200000"/>
              </a:lnSpc>
              <a:buFont typeface="Wingdings" pitchFamily="2" charset="2"/>
              <a:buChar char="q"/>
            </a:pPr>
            <a:r>
              <a:rPr lang="en-IN" sz="2400" b="1" dirty="0">
                <a:solidFill>
                  <a:schemeClr val="bg1">
                    <a:lumMod val="75000"/>
                  </a:schemeClr>
                </a:solidFill>
              </a:rPr>
              <a:t>Introduction</a:t>
            </a:r>
          </a:p>
          <a:p>
            <a:pPr marL="285743" indent="-285743">
              <a:lnSpc>
                <a:spcPct val="200000"/>
              </a:lnSpc>
              <a:buFont typeface="Wingdings" pitchFamily="2" charset="2"/>
              <a:buChar char="q"/>
            </a:pPr>
            <a:r>
              <a:rPr lang="en-IN" sz="2400" b="1" dirty="0">
                <a:solidFill>
                  <a:schemeClr val="bg1">
                    <a:lumMod val="75000"/>
                  </a:schemeClr>
                </a:solidFill>
              </a:rPr>
              <a:t>Evolutionary Avengers Initiative (EAI)</a:t>
            </a:r>
          </a:p>
          <a:p>
            <a:pPr marL="742943" lvl="1" indent="-285743">
              <a:buFont typeface="Wingdings" pitchFamily="2" charset="2"/>
              <a:buChar char="q"/>
            </a:pPr>
            <a:r>
              <a:rPr lang="en-IN" sz="2400" b="1" dirty="0">
                <a:solidFill>
                  <a:schemeClr val="bg1">
                    <a:lumMod val="75000"/>
                  </a:schemeClr>
                </a:solidFill>
              </a:rPr>
              <a:t>Initialization</a:t>
            </a:r>
          </a:p>
          <a:p>
            <a:pPr marL="742943" lvl="1" indent="-285743">
              <a:buFont typeface="Wingdings" pitchFamily="2" charset="2"/>
              <a:buChar char="q"/>
            </a:pPr>
            <a:r>
              <a:rPr lang="en-IN" sz="2400" b="1" dirty="0">
                <a:solidFill>
                  <a:schemeClr val="bg1">
                    <a:lumMod val="75000"/>
                  </a:schemeClr>
                </a:solidFill>
              </a:rPr>
              <a:t>Evaluation &amp; Elitism</a:t>
            </a:r>
          </a:p>
          <a:p>
            <a:pPr marL="742943" lvl="1" indent="-285743">
              <a:buFont typeface="Wingdings" pitchFamily="2" charset="2"/>
              <a:buChar char="q"/>
            </a:pPr>
            <a:r>
              <a:rPr lang="en-IN" sz="2400" b="1" dirty="0">
                <a:solidFill>
                  <a:schemeClr val="bg1">
                    <a:lumMod val="75000"/>
                  </a:schemeClr>
                </a:solidFill>
              </a:rPr>
              <a:t>Genetic Operations</a:t>
            </a:r>
          </a:p>
          <a:p>
            <a:pPr marL="285743" indent="-285743">
              <a:lnSpc>
                <a:spcPct val="200000"/>
              </a:lnSpc>
              <a:buFont typeface="Wingdings" pitchFamily="2" charset="2"/>
              <a:buChar char="q"/>
            </a:pPr>
            <a:r>
              <a:rPr lang="en-IN" sz="2400" b="1" dirty="0">
                <a:solidFill>
                  <a:schemeClr val="bg1">
                    <a:lumMod val="75000"/>
                  </a:schemeClr>
                </a:solidFill>
              </a:rPr>
              <a:t>Experiments</a:t>
            </a:r>
          </a:p>
          <a:p>
            <a:pPr marL="285743" indent="-285743">
              <a:lnSpc>
                <a:spcPct val="200000"/>
              </a:lnSpc>
              <a:buFont typeface="Wingdings" pitchFamily="2" charset="2"/>
              <a:buChar char="q"/>
            </a:pPr>
            <a:r>
              <a:rPr lang="en-IN" sz="2400" b="1" dirty="0"/>
              <a:t>Future Work</a:t>
            </a:r>
          </a:p>
        </p:txBody>
      </p:sp>
    </p:spTree>
    <p:extLst>
      <p:ext uri="{BB962C8B-B14F-4D97-AF65-F5344CB8AC3E}">
        <p14:creationId xmlns:p14="http://schemas.microsoft.com/office/powerpoint/2010/main" val="1864727996"/>
      </p:ext>
    </p:extLst>
  </p:cSld>
  <p:clrMapOvr>
    <a:masterClrMapping/>
  </p:clrMapOvr>
  <mc:AlternateContent xmlns:mc="http://schemas.openxmlformats.org/markup-compatibility/2006" xmlns:p14="http://schemas.microsoft.com/office/powerpoint/2010/main">
    <mc:Choice Requires="p14">
      <p:transition spd="slow" p14:dur="2000" advTm="41176"/>
    </mc:Choice>
    <mc:Fallback xmlns="">
      <p:transition spd="slow" advTm="4117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179C01FC-E587-A055-6551-CDF79B6A895B}"/>
              </a:ext>
            </a:extLst>
          </p:cNvPr>
          <p:cNvSpPr>
            <a:spLocks noGrp="1"/>
          </p:cNvSpPr>
          <p:nvPr>
            <p:ph idx="1"/>
          </p:nvPr>
        </p:nvSpPr>
        <p:spPr>
          <a:xfrm>
            <a:off x="402199" y="674376"/>
            <a:ext cx="8229600" cy="2907092"/>
          </a:xfrm>
        </p:spPr>
        <p:txBody>
          <a:bodyPr>
            <a:normAutofit/>
          </a:bodyPr>
          <a:lstStyle/>
          <a:p>
            <a:pPr>
              <a:buFont typeface="Arial" panose="020B0604020202020204" pitchFamily="34" charset="0"/>
              <a:buChar char="•"/>
            </a:pPr>
            <a:r>
              <a:rPr lang="en-US" altLang="zh-SG" sz="2000" dirty="0"/>
              <a:t>Enhance EAI approach by leveraging </a:t>
            </a:r>
            <a:r>
              <a:rPr lang="en-US" altLang="zh-SG" sz="2000" dirty="0" err="1"/>
              <a:t>multifidelity</a:t>
            </a:r>
            <a:r>
              <a:rPr lang="en-US" altLang="zh-SG" sz="2000" dirty="0"/>
              <a:t> optimization methods to reduce execution times</a:t>
            </a:r>
          </a:p>
          <a:p>
            <a:pPr>
              <a:buFont typeface="Arial" panose="020B0604020202020204" pitchFamily="34" charset="0"/>
              <a:buChar char="•"/>
            </a:pPr>
            <a:r>
              <a:rPr lang="en-US" altLang="zh-SG" sz="2000" dirty="0"/>
              <a:t>Develop a novel fitness function for EAI that: </a:t>
            </a:r>
          </a:p>
          <a:p>
            <a:pPr marL="742950" lvl="1" indent="-285750">
              <a:buFont typeface="Arial" panose="020B0604020202020204" pitchFamily="34" charset="0"/>
              <a:buChar char="•"/>
            </a:pPr>
            <a:r>
              <a:rPr lang="en-US" altLang="zh-SG" sz="2000" dirty="0"/>
              <a:t>Does not require secret key knowledge</a:t>
            </a:r>
          </a:p>
          <a:p>
            <a:pPr marL="742950" lvl="1" indent="-285750">
              <a:buFont typeface="Arial" panose="020B0604020202020204" pitchFamily="34" charset="0"/>
              <a:buChar char="•"/>
            </a:pPr>
            <a:r>
              <a:rPr lang="en-US" altLang="zh-SG" sz="2000" dirty="0"/>
              <a:t>Achieves comparable performance to </a:t>
            </a:r>
            <a:r>
              <a:rPr lang="en-US" altLang="zh-SG" sz="2000" b="0" dirty="0" err="1">
                <a:solidFill>
                  <a:schemeClr val="tx1"/>
                </a:solidFill>
                <a:effectLst/>
              </a:rPr>
              <a:t>ge</a:t>
            </a:r>
            <a:r>
              <a:rPr lang="en-US" altLang="zh-SG" sz="2000" b="0" baseline="-25000" dirty="0" err="1">
                <a:solidFill>
                  <a:schemeClr val="tx1"/>
                </a:solidFill>
                <a:effectLst/>
              </a:rPr>
              <a:t>+ntge</a:t>
            </a:r>
            <a:endParaRPr lang="en-US" altLang="zh-SG" sz="2000" b="0" baseline="-25000" dirty="0">
              <a:solidFill>
                <a:schemeClr val="tx1"/>
              </a:solidFill>
              <a:effectLst/>
            </a:endParaRPr>
          </a:p>
          <a:p>
            <a:pPr marL="742950" lvl="1" indent="-285750">
              <a:buFont typeface="Arial" panose="020B0604020202020204" pitchFamily="34" charset="0"/>
              <a:buChar char="•"/>
            </a:pPr>
            <a:r>
              <a:rPr lang="en-US" altLang="zh-SG" sz="2000" dirty="0"/>
              <a:t>Can be applied beyond white-box settings during evaluation</a:t>
            </a:r>
          </a:p>
        </p:txBody>
      </p:sp>
      <p:sp>
        <p:nvSpPr>
          <p:cNvPr id="4" name="Title 6">
            <a:extLst>
              <a:ext uri="{FF2B5EF4-FFF2-40B4-BE49-F238E27FC236}">
                <a16:creationId xmlns:a16="http://schemas.microsoft.com/office/drawing/2014/main" id="{F8F39899-6A89-90C0-9B3F-FF6071822DD7}"/>
              </a:ext>
            </a:extLst>
          </p:cNvPr>
          <p:cNvSpPr txBox="1">
            <a:spLocks/>
          </p:cNvSpPr>
          <p:nvPr/>
        </p:nvSpPr>
        <p:spPr>
          <a:xfrm>
            <a:off x="318188" y="32301"/>
            <a:ext cx="8587920" cy="702860"/>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sz="3600" b="1" kern="1200">
                <a:solidFill>
                  <a:schemeClr val="bg1"/>
                </a:solidFill>
                <a:latin typeface="Arial"/>
                <a:ea typeface="+mj-ea"/>
                <a:cs typeface="+mj-cs"/>
              </a:defRPr>
            </a:lvl1pPr>
          </a:lstStyle>
          <a:p>
            <a:r>
              <a:rPr lang="en-US" sz="3100">
                <a:solidFill>
                  <a:schemeClr val="tx2"/>
                </a:solidFill>
                <a:latin typeface="+mn-lt"/>
              </a:rPr>
              <a:t>Future </a:t>
            </a:r>
            <a:r>
              <a:rPr lang="en-US" sz="3100" dirty="0">
                <a:solidFill>
                  <a:schemeClr val="tx2"/>
                </a:solidFill>
                <a:latin typeface="+mn-lt"/>
              </a:rPr>
              <a:t>Work</a:t>
            </a:r>
          </a:p>
        </p:txBody>
      </p:sp>
    </p:spTree>
    <p:extLst>
      <p:ext uri="{BB962C8B-B14F-4D97-AF65-F5344CB8AC3E}">
        <p14:creationId xmlns:p14="http://schemas.microsoft.com/office/powerpoint/2010/main" val="6162803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A613A-E75D-8FDD-B3AB-48A3ED035DE3}"/>
              </a:ext>
            </a:extLst>
          </p:cNvPr>
          <p:cNvSpPr>
            <a:spLocks noGrp="1"/>
          </p:cNvSpPr>
          <p:nvPr>
            <p:ph type="title"/>
          </p:nvPr>
        </p:nvSpPr>
        <p:spPr>
          <a:xfrm>
            <a:off x="457200" y="1820343"/>
            <a:ext cx="8229600" cy="857250"/>
          </a:xfrm>
        </p:spPr>
        <p:txBody>
          <a:bodyPr/>
          <a:lstStyle/>
          <a:p>
            <a:pPr algn="ctr"/>
            <a:r>
              <a:rPr lang="en-US" dirty="0"/>
              <a:t>Thank You!</a:t>
            </a:r>
          </a:p>
        </p:txBody>
      </p:sp>
    </p:spTree>
    <p:extLst>
      <p:ext uri="{BB962C8B-B14F-4D97-AF65-F5344CB8AC3E}">
        <p14:creationId xmlns:p14="http://schemas.microsoft.com/office/powerpoint/2010/main" val="3847761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0FB2-3498-CE2B-3FC8-56ABFC08E49D}"/>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27AD6827-80C3-0B08-A76F-14368DF241C8}"/>
              </a:ext>
            </a:extLst>
          </p:cNvPr>
          <p:cNvSpPr>
            <a:spLocks noGrp="1"/>
          </p:cNvSpPr>
          <p:nvPr>
            <p:ph idx="1"/>
          </p:nvPr>
        </p:nvSpPr>
        <p:spPr>
          <a:xfrm>
            <a:off x="457200" y="1416896"/>
            <a:ext cx="8229600" cy="3303880"/>
          </a:xfrm>
        </p:spPr>
        <p:txBody>
          <a:bodyPr>
            <a:normAutofit fontScale="92500"/>
          </a:bodyPr>
          <a:lstStyle/>
          <a:p>
            <a:pPr marL="514350" indent="-514350">
              <a:buFont typeface="+mj-lt"/>
              <a:buAutoNum type="arabicPeriod"/>
            </a:pPr>
            <a:r>
              <a:rPr lang="en-US" sz="1100" dirty="0"/>
              <a:t>Perin, G., Chmielewski, L., </a:t>
            </a:r>
            <a:r>
              <a:rPr lang="en-US" sz="1100" dirty="0" err="1"/>
              <a:t>Picek</a:t>
            </a:r>
            <a:r>
              <a:rPr lang="en-US" sz="1100" dirty="0"/>
              <a:t>, S.: Strength in Numbers: Improv-</a:t>
            </a:r>
            <a:r>
              <a:rPr lang="en-US" sz="1100" dirty="0" err="1"/>
              <a:t>ing</a:t>
            </a:r>
            <a:r>
              <a:rPr lang="en-US" sz="1100" dirty="0"/>
              <a:t> Generalization with Ensembles in Machine Learning-based </a:t>
            </a:r>
            <a:r>
              <a:rPr lang="en-US" sz="1100" dirty="0" err="1"/>
              <a:t>ProfiledSide</a:t>
            </a:r>
            <a:r>
              <a:rPr lang="en-US" sz="1100" dirty="0"/>
              <a:t>-channel Analysis. IACR Trans. </a:t>
            </a:r>
            <a:r>
              <a:rPr lang="en-US" sz="1100" dirty="0" err="1"/>
              <a:t>Cryptogr</a:t>
            </a:r>
            <a:r>
              <a:rPr lang="en-US" sz="1100" dirty="0"/>
              <a:t>. </a:t>
            </a:r>
            <a:r>
              <a:rPr lang="en-US" sz="1100" dirty="0" err="1"/>
              <a:t>Hardw</a:t>
            </a:r>
            <a:r>
              <a:rPr lang="en-US" sz="1100" dirty="0"/>
              <a:t>. Embed. Syst.2020(4), 337–364 (2020). </a:t>
            </a:r>
            <a:r>
              <a:rPr lang="en-US" sz="1100" dirty="0">
                <a:hlinkClick r:id="rId2"/>
              </a:rPr>
              <a:t>https://doi.org/10.13154/TCHES.V2020.I4.337-364,https://doi.org/10.13154/tches.v2020.i4.337-364</a:t>
            </a:r>
            <a:endParaRPr lang="en-US" sz="1100" dirty="0"/>
          </a:p>
          <a:p>
            <a:pPr marL="514350" indent="-514350">
              <a:buFont typeface="+mj-lt"/>
              <a:buAutoNum type="arabicPeriod"/>
            </a:pPr>
            <a:r>
              <a:rPr lang="en-US" sz="1100" dirty="0" err="1"/>
              <a:t>Rezaeezade</a:t>
            </a:r>
            <a:r>
              <a:rPr lang="en-US" sz="1100" dirty="0"/>
              <a:t>, A., Basurto-Becerra, A., </a:t>
            </a:r>
            <a:r>
              <a:rPr lang="en-US" sz="1100" dirty="0" err="1"/>
              <a:t>Weissbart</a:t>
            </a:r>
            <a:r>
              <a:rPr lang="en-US" sz="1100" dirty="0"/>
              <a:t>, L., Perin, G.: One for </a:t>
            </a:r>
            <a:r>
              <a:rPr lang="en-US" sz="1100" dirty="0" err="1"/>
              <a:t>All,All</a:t>
            </a:r>
            <a:r>
              <a:rPr lang="en-US" sz="1100" dirty="0"/>
              <a:t> for Ascon: Ensemble-Based Deep Learning Side-Channel Analysis. </a:t>
            </a:r>
            <a:r>
              <a:rPr lang="en-US" sz="1100" dirty="0" err="1"/>
              <a:t>In:Andreoni</a:t>
            </a:r>
            <a:r>
              <a:rPr lang="en-US" sz="1100" dirty="0"/>
              <a:t>, M. (ed.) Applied Cryptography and Network Security Workshops- ACNS 2024 Satellite Workshops, </a:t>
            </a:r>
            <a:r>
              <a:rPr lang="en-US" sz="1100" dirty="0" err="1"/>
              <a:t>AIBlock</a:t>
            </a:r>
            <a:r>
              <a:rPr lang="en-US" sz="1100" dirty="0"/>
              <a:t>, AIHWS, </a:t>
            </a:r>
            <a:r>
              <a:rPr lang="en-US" sz="1100" dirty="0" err="1"/>
              <a:t>AIoTS</a:t>
            </a:r>
            <a:r>
              <a:rPr lang="en-US" sz="1100" dirty="0"/>
              <a:t>, SCI, </a:t>
            </a:r>
            <a:r>
              <a:rPr lang="en-US" sz="1100" dirty="0" err="1"/>
              <a:t>AAC,SiMLA</a:t>
            </a:r>
            <a:r>
              <a:rPr lang="en-US" sz="1100" dirty="0"/>
              <a:t>, LLE, and CIMSS, Abu Dhabi, United Arab Emirates, March 5-8, 2024, Proceedings, Part I. Lecture Notes in Computer Science, vol.14586, pp. 139–157. Springer (2024). https://doi.org/10.1007/978-3-031-61486-6“˙9, https://doi.org/10.1007/978-3-031-61486-6 9</a:t>
            </a:r>
          </a:p>
          <a:p>
            <a:pPr marL="514350" indent="-514350">
              <a:buFont typeface="+mj-lt"/>
              <a:buAutoNum type="arabicPeriod"/>
            </a:pPr>
            <a:r>
              <a:rPr lang="en-US" sz="1100" dirty="0"/>
              <a:t> Zaid, G., Bossuet, L., </a:t>
            </a:r>
            <a:r>
              <a:rPr lang="en-US" sz="1100" dirty="0" err="1"/>
              <a:t>Habrard</a:t>
            </a:r>
            <a:r>
              <a:rPr lang="en-US" sz="1100" dirty="0"/>
              <a:t>, A., </a:t>
            </a:r>
            <a:r>
              <a:rPr lang="en-US" sz="1100" dirty="0" err="1"/>
              <a:t>Venelli</a:t>
            </a:r>
            <a:r>
              <a:rPr lang="en-US" sz="1100" dirty="0"/>
              <a:t>, A.: Efficiency through Di-</a:t>
            </a:r>
            <a:r>
              <a:rPr lang="en-US" sz="1100" dirty="0" err="1"/>
              <a:t>versity</a:t>
            </a:r>
            <a:r>
              <a:rPr lang="en-US" sz="1100" dirty="0"/>
              <a:t> in Ensemble Models applied to Side-Channel Attacks - A </a:t>
            </a:r>
            <a:r>
              <a:rPr lang="en-US" sz="1100" dirty="0" err="1"/>
              <a:t>CaseStudy</a:t>
            </a:r>
            <a:r>
              <a:rPr lang="en-US" sz="1100" dirty="0"/>
              <a:t> on Public-Key Algorithms -. IACR Trans. </a:t>
            </a:r>
            <a:r>
              <a:rPr lang="en-US" sz="1100" dirty="0" err="1"/>
              <a:t>Cryptogr</a:t>
            </a:r>
            <a:r>
              <a:rPr lang="en-US" sz="1100" dirty="0"/>
              <a:t>. </a:t>
            </a:r>
            <a:r>
              <a:rPr lang="en-US" sz="1100" dirty="0" err="1"/>
              <a:t>Hardw</a:t>
            </a:r>
            <a:r>
              <a:rPr lang="en-US" sz="1100" dirty="0"/>
              <a:t>. </a:t>
            </a:r>
            <a:r>
              <a:rPr lang="en-US" sz="1100" dirty="0" err="1"/>
              <a:t>Embed.Syst</a:t>
            </a:r>
            <a:r>
              <a:rPr lang="en-US" sz="1100" dirty="0"/>
              <a:t>. 2021(3), 60–96 (2021). </a:t>
            </a:r>
            <a:r>
              <a:rPr lang="en-US" sz="1100" dirty="0">
                <a:hlinkClick r:id="rId3"/>
              </a:rPr>
              <a:t>https://doi.org/10.46586/TCHES.V2021.I3.60-96,https://doi.org/10.46586/tches.v2021.i3.60-96</a:t>
            </a:r>
            <a:endParaRPr lang="en-US" sz="1100" dirty="0"/>
          </a:p>
          <a:p>
            <a:pPr marL="514350" indent="-514350">
              <a:buFont typeface="+mj-lt"/>
              <a:buAutoNum type="arabicPeriod"/>
            </a:pPr>
            <a:r>
              <a:rPr lang="en-US" sz="1100" dirty="0" err="1"/>
              <a:t>Llavata</a:t>
            </a:r>
            <a:r>
              <a:rPr lang="en-US" sz="1100" dirty="0"/>
              <a:t>, D., </a:t>
            </a:r>
            <a:r>
              <a:rPr lang="en-US" sz="1100" dirty="0" err="1"/>
              <a:t>Cagli</a:t>
            </a:r>
            <a:r>
              <a:rPr lang="en-US" sz="1100" dirty="0"/>
              <a:t>, E., Eyraud, R., Grosso, V., Bossuet, L.: Deep </a:t>
            </a:r>
            <a:r>
              <a:rPr lang="en-US" sz="1100" dirty="0" err="1"/>
              <a:t>StackingEnsemble</a:t>
            </a:r>
            <a:r>
              <a:rPr lang="en-US" sz="1100" dirty="0"/>
              <a:t> Learning Applied to Profiling Side-Channel Attacks. In: Bhasin, S., Roche, T. (eds.) Smart Card Research and Advanced Applications - 22nd In-</a:t>
            </a:r>
            <a:r>
              <a:rPr lang="en-US" sz="1100" dirty="0" err="1"/>
              <a:t>ternational</a:t>
            </a:r>
            <a:r>
              <a:rPr lang="en-US" sz="1100" dirty="0"/>
              <a:t> Conference, CARDIS 2023, Amsterdam, The Netherlands, Novem-</a:t>
            </a:r>
            <a:r>
              <a:rPr lang="en-US" sz="1100" dirty="0" err="1"/>
              <a:t>ber</a:t>
            </a:r>
            <a:r>
              <a:rPr lang="en-US" sz="1100" dirty="0"/>
              <a:t> 14-16, 2023, Revised Selected Papers. Lecture Notes in Computer </a:t>
            </a:r>
            <a:r>
              <a:rPr lang="en-US" sz="1100" dirty="0" err="1"/>
              <a:t>Science,vol</a:t>
            </a:r>
            <a:r>
              <a:rPr lang="en-US" sz="1100" dirty="0"/>
              <a:t>. 14530, pp. 235–255. Springer (2023). https://doi.org/10.1007/978-3-031-54409-5“˙12, https://doi.org/10.1007/978-3-031-54409-5 12</a:t>
            </a:r>
          </a:p>
          <a:p>
            <a:pPr marL="514350" indent="-514350">
              <a:buFont typeface="+mj-lt"/>
              <a:buAutoNum type="arabicPeriod"/>
            </a:pPr>
            <a:r>
              <a:rPr lang="en-US" sz="1100" dirty="0"/>
              <a:t>Wang, H., </a:t>
            </a:r>
            <a:r>
              <a:rPr lang="en-US" sz="1100" dirty="0" err="1"/>
              <a:t>Dubrova</a:t>
            </a:r>
            <a:r>
              <a:rPr lang="en-US" sz="1100" dirty="0"/>
              <a:t>, E.: Tandem deep learning side-channel attack </a:t>
            </a:r>
            <a:r>
              <a:rPr lang="en-US" sz="1100" dirty="0" err="1"/>
              <a:t>onFPGA</a:t>
            </a:r>
            <a:r>
              <a:rPr lang="en-US" sz="1100" dirty="0"/>
              <a:t> implementation of AES. SN </a:t>
            </a:r>
            <a:r>
              <a:rPr lang="en-US" sz="1100" dirty="0" err="1"/>
              <a:t>Comput</a:t>
            </a:r>
            <a:r>
              <a:rPr lang="en-US" sz="1100" dirty="0"/>
              <a:t>. Sci. 2(5), 373 (2021). https://doi.org/10.1007/S42979-021-00755-W, </a:t>
            </a:r>
            <a:r>
              <a:rPr lang="en-US" sz="1100" dirty="0">
                <a:hlinkClick r:id="rId4"/>
              </a:rPr>
              <a:t>https://doi.org/10.1007/s42979-021-00755-w</a:t>
            </a:r>
            <a:endParaRPr lang="en-US" sz="1100" dirty="0"/>
          </a:p>
          <a:p>
            <a:pPr marL="514350" indent="-514350">
              <a:buFont typeface="+mj-lt"/>
              <a:buAutoNum type="arabicPeriod"/>
            </a:pPr>
            <a:r>
              <a:rPr lang="en-US" sz="1100" dirty="0" err="1"/>
              <a:t>Masure</a:t>
            </a:r>
            <a:r>
              <a:rPr lang="en-US" sz="1100" dirty="0"/>
              <a:t>, L., Dumas, C., </a:t>
            </a:r>
            <a:r>
              <a:rPr lang="en-US" sz="1100" dirty="0" err="1"/>
              <a:t>Prouff</a:t>
            </a:r>
            <a:r>
              <a:rPr lang="en-US" sz="1100" dirty="0"/>
              <a:t>, E.: A Comprehensive Study of Deep Learn-</a:t>
            </a:r>
            <a:r>
              <a:rPr lang="en-US" sz="1100" dirty="0" err="1"/>
              <a:t>ing</a:t>
            </a:r>
            <a:r>
              <a:rPr lang="en-US" sz="1100" dirty="0"/>
              <a:t> for Side-Channel Analysis. IACR Trans. </a:t>
            </a:r>
            <a:r>
              <a:rPr lang="en-US" sz="1100" dirty="0" err="1"/>
              <a:t>Cryptogr</a:t>
            </a:r>
            <a:r>
              <a:rPr lang="en-US" sz="1100" dirty="0"/>
              <a:t>. </a:t>
            </a:r>
            <a:r>
              <a:rPr lang="en-US" sz="1100" dirty="0" err="1"/>
              <a:t>Hardw</a:t>
            </a:r>
            <a:r>
              <a:rPr lang="en-US" sz="1100" dirty="0"/>
              <a:t>. Embed. Syst.2020(1), 348–375 (2020). https://doi.org/10.13154/TCHES.V2020.I1.348-375,https://doi.org/10.13154/tches.v2020.i1.348-375</a:t>
            </a:r>
          </a:p>
          <a:p>
            <a:pPr marL="0" indent="0">
              <a:buNone/>
            </a:pPr>
            <a:endParaRPr lang="en-US" sz="1100" dirty="0"/>
          </a:p>
          <a:p>
            <a:endParaRPr lang="en-US" sz="1100" dirty="0"/>
          </a:p>
        </p:txBody>
      </p:sp>
    </p:spTree>
    <p:extLst>
      <p:ext uri="{BB962C8B-B14F-4D97-AF65-F5344CB8AC3E}">
        <p14:creationId xmlns:p14="http://schemas.microsoft.com/office/powerpoint/2010/main" val="663732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C5D3BC-F8B4-FF3D-CEF9-3735265BE51E}"/>
              </a:ext>
            </a:extLst>
          </p:cNvPr>
          <p:cNvSpPr>
            <a:spLocks noGrp="1"/>
          </p:cNvSpPr>
          <p:nvPr>
            <p:ph type="title"/>
          </p:nvPr>
        </p:nvSpPr>
        <p:spPr>
          <a:xfrm>
            <a:off x="119575" y="430451"/>
            <a:ext cx="8639414" cy="857250"/>
          </a:xfrm>
        </p:spPr>
        <p:txBody>
          <a:bodyPr>
            <a:noAutofit/>
          </a:bodyPr>
          <a:lstStyle/>
          <a:p>
            <a:pPr marL="0" marR="0" lvl="0" indent="0" defTabSz="914400" rtl="0" eaLnBrk="0" fontAlgn="base" latinLnBrk="0" hangingPunct="0">
              <a:lnSpc>
                <a:spcPct val="100000"/>
              </a:lnSpc>
              <a:spcBef>
                <a:spcPct val="0"/>
              </a:spcBef>
              <a:spcAft>
                <a:spcPct val="0"/>
              </a:spcAft>
              <a:tabLst/>
            </a:pPr>
            <a:r>
              <a:rPr kumimoji="0" lang="zh-SG" altLang="zh-SG" sz="2800" b="1" i="0" u="none" strike="noStrike" cap="none" normalizeH="0" baseline="0" dirty="0">
                <a:ln>
                  <a:noFill/>
                </a:ln>
                <a:solidFill>
                  <a:schemeClr val="tx1"/>
                </a:solidFill>
                <a:effectLst/>
                <a:latin typeface="Arial" panose="020B0604020202020204" pitchFamily="34" charset="0"/>
              </a:rPr>
              <a:t>Configuration for Each Dataset and Hyperparameters of EAI</a:t>
            </a:r>
            <a:br>
              <a:rPr kumimoji="0" lang="zh-SG" altLang="zh-SG" sz="2800" b="1" i="0" u="none" strike="noStrike" cap="none" normalizeH="0" baseline="0" dirty="0">
                <a:ln>
                  <a:noFill/>
                </a:ln>
                <a:solidFill>
                  <a:schemeClr val="tx1"/>
                </a:solidFill>
                <a:effectLst/>
                <a:latin typeface="Arial" panose="020B0604020202020204" pitchFamily="34" charset="0"/>
              </a:rPr>
            </a:br>
            <a:br>
              <a:rPr kumimoji="0" lang="zh-SG" altLang="zh-SG" sz="2800" b="0" i="0" u="none" strike="noStrike" cap="none" normalizeH="0" baseline="0" dirty="0">
                <a:ln>
                  <a:noFill/>
                </a:ln>
                <a:solidFill>
                  <a:schemeClr val="tx1"/>
                </a:solidFill>
                <a:effectLst/>
                <a:latin typeface="Arial" panose="020B0604020202020204" pitchFamily="34" charset="0"/>
              </a:rPr>
            </a:br>
            <a:endParaRPr lang="zh-SG" altLang="en-US" sz="2800" dirty="0"/>
          </a:p>
        </p:txBody>
      </p:sp>
      <p:graphicFrame>
        <p:nvGraphicFramePr>
          <p:cNvPr id="4" name="内容占位符 3">
            <a:extLst>
              <a:ext uri="{FF2B5EF4-FFF2-40B4-BE49-F238E27FC236}">
                <a16:creationId xmlns:a16="http://schemas.microsoft.com/office/drawing/2014/main" id="{B19BD1AF-55B5-558C-061E-6FD4DEDE18D1}"/>
              </a:ext>
            </a:extLst>
          </p:cNvPr>
          <p:cNvGraphicFramePr>
            <a:graphicFrameLocks noGrp="1"/>
          </p:cNvGraphicFramePr>
          <p:nvPr>
            <p:ph idx="1"/>
            <p:extLst>
              <p:ext uri="{D42A27DB-BD31-4B8C-83A1-F6EECF244321}">
                <p14:modId xmlns:p14="http://schemas.microsoft.com/office/powerpoint/2010/main" val="1346637927"/>
              </p:ext>
            </p:extLst>
          </p:nvPr>
        </p:nvGraphicFramePr>
        <p:xfrm>
          <a:off x="1915764" y="1024403"/>
          <a:ext cx="4256904" cy="3695680"/>
        </p:xfrm>
        <a:graphic>
          <a:graphicData uri="http://schemas.openxmlformats.org/drawingml/2006/table">
            <a:tbl>
              <a:tblPr>
                <a:tableStyleId>{793D81CF-94F2-401A-BA57-92F5A7B2D0C5}</a:tableStyleId>
              </a:tblPr>
              <a:tblGrid>
                <a:gridCol w="709484">
                  <a:extLst>
                    <a:ext uri="{9D8B030D-6E8A-4147-A177-3AD203B41FA5}">
                      <a16:colId xmlns:a16="http://schemas.microsoft.com/office/drawing/2014/main" val="2172598711"/>
                    </a:ext>
                  </a:extLst>
                </a:gridCol>
                <a:gridCol w="709484">
                  <a:extLst>
                    <a:ext uri="{9D8B030D-6E8A-4147-A177-3AD203B41FA5}">
                      <a16:colId xmlns:a16="http://schemas.microsoft.com/office/drawing/2014/main" val="826909296"/>
                    </a:ext>
                  </a:extLst>
                </a:gridCol>
                <a:gridCol w="709484">
                  <a:extLst>
                    <a:ext uri="{9D8B030D-6E8A-4147-A177-3AD203B41FA5}">
                      <a16:colId xmlns:a16="http://schemas.microsoft.com/office/drawing/2014/main" val="983294926"/>
                    </a:ext>
                  </a:extLst>
                </a:gridCol>
                <a:gridCol w="709484">
                  <a:extLst>
                    <a:ext uri="{9D8B030D-6E8A-4147-A177-3AD203B41FA5}">
                      <a16:colId xmlns:a16="http://schemas.microsoft.com/office/drawing/2014/main" val="309905177"/>
                    </a:ext>
                  </a:extLst>
                </a:gridCol>
                <a:gridCol w="709484">
                  <a:extLst>
                    <a:ext uri="{9D8B030D-6E8A-4147-A177-3AD203B41FA5}">
                      <a16:colId xmlns:a16="http://schemas.microsoft.com/office/drawing/2014/main" val="3288426419"/>
                    </a:ext>
                  </a:extLst>
                </a:gridCol>
                <a:gridCol w="709484">
                  <a:extLst>
                    <a:ext uri="{9D8B030D-6E8A-4147-A177-3AD203B41FA5}">
                      <a16:colId xmlns:a16="http://schemas.microsoft.com/office/drawing/2014/main" val="3460908311"/>
                    </a:ext>
                  </a:extLst>
                </a:gridCol>
              </a:tblGrid>
              <a:tr h="160436">
                <a:tc>
                  <a:txBody>
                    <a:bodyPr/>
                    <a:lstStyle/>
                    <a:p>
                      <a:endParaRPr lang="zh-SG" altLang="en-US" sz="700"/>
                    </a:p>
                  </a:txBody>
                  <a:tcPr marL="33031" marR="33031" marT="16515" marB="16515" anchor="ctr"/>
                </a:tc>
                <a:tc>
                  <a:txBody>
                    <a:bodyPr/>
                    <a:lstStyle/>
                    <a:p>
                      <a:pPr algn="ctr"/>
                      <a:r>
                        <a:rPr lang="en-US" sz="700">
                          <a:effectLst/>
                        </a:rPr>
                        <a:t>ASCADf</a:t>
                      </a:r>
                    </a:p>
                  </a:txBody>
                  <a:tcPr marL="33031" marR="33031" marT="16515" marB="16515" anchor="ctr"/>
                </a:tc>
                <a:tc>
                  <a:txBody>
                    <a:bodyPr/>
                    <a:lstStyle/>
                    <a:p>
                      <a:pPr algn="ctr"/>
                      <a:r>
                        <a:rPr lang="en-US" sz="700">
                          <a:effectLst/>
                        </a:rPr>
                        <a:t>ASCADr</a:t>
                      </a:r>
                    </a:p>
                  </a:txBody>
                  <a:tcPr marL="33031" marR="33031" marT="16515" marB="16515" anchor="ctr"/>
                </a:tc>
                <a:tc>
                  <a:txBody>
                    <a:bodyPr/>
                    <a:lstStyle/>
                    <a:p>
                      <a:pPr algn="ctr"/>
                      <a:r>
                        <a:rPr lang="en-US" sz="700">
                          <a:effectLst/>
                        </a:rPr>
                        <a:t>ASCON2</a:t>
                      </a:r>
                    </a:p>
                  </a:txBody>
                  <a:tcPr marL="33031" marR="33031" marT="16515" marB="16515" anchor="ctr"/>
                </a:tc>
                <a:tc>
                  <a:txBody>
                    <a:bodyPr/>
                    <a:lstStyle/>
                    <a:p>
                      <a:pPr algn="ctr"/>
                      <a:r>
                        <a:rPr lang="en-US" sz="700">
                          <a:effectLst/>
                        </a:rPr>
                        <a:t>ASCON4</a:t>
                      </a:r>
                    </a:p>
                  </a:txBody>
                  <a:tcPr marL="33031" marR="33031" marT="16515" marB="16515" anchor="ctr"/>
                </a:tc>
                <a:tc>
                  <a:txBody>
                    <a:bodyPr/>
                    <a:lstStyle/>
                    <a:p>
                      <a:pPr algn="ctr"/>
                      <a:r>
                        <a:rPr lang="en-US" sz="700" dirty="0">
                          <a:effectLst/>
                        </a:rPr>
                        <a:t>AES_HD</a:t>
                      </a:r>
                    </a:p>
                  </a:txBody>
                  <a:tcPr marL="33031" marR="33031" marT="16515" marB="16515" anchor="ctr"/>
                </a:tc>
                <a:extLst>
                  <a:ext uri="{0D108BD9-81ED-4DB2-BD59-A6C34878D82A}">
                    <a16:rowId xmlns:a16="http://schemas.microsoft.com/office/drawing/2014/main" val="2284249004"/>
                  </a:ext>
                </a:extLst>
              </a:tr>
              <a:tr h="650461">
                <a:tc>
                  <a:txBody>
                    <a:bodyPr/>
                    <a:lstStyle/>
                    <a:p>
                      <a:r>
                        <a:rPr lang="en-US" sz="700" dirty="0"/>
                        <a:t>Number of Generations</a:t>
                      </a:r>
                    </a:p>
                  </a:txBody>
                  <a:tcPr marL="33031" marR="33031" marT="16515" marB="16515" anchor="ctr"/>
                </a:tc>
                <a:tc>
                  <a:txBody>
                    <a:bodyPr/>
                    <a:lstStyle/>
                    <a:p>
                      <a:pPr algn="ctr"/>
                      <a:r>
                        <a:rPr lang="en-US" altLang="zh-SG" sz="700">
                          <a:effectLst/>
                        </a:rPr>
                        <a:t>50</a:t>
                      </a:r>
                    </a:p>
                  </a:txBody>
                  <a:tcPr marL="33031" marR="33031" marT="16515" marB="16515" anchor="ctr"/>
                </a:tc>
                <a:tc>
                  <a:txBody>
                    <a:bodyPr/>
                    <a:lstStyle/>
                    <a:p>
                      <a:pPr algn="ctr"/>
                      <a:r>
                        <a:rPr lang="en-US" altLang="zh-SG" sz="700">
                          <a:effectLst/>
                        </a:rPr>
                        <a:t>50</a:t>
                      </a:r>
                    </a:p>
                  </a:txBody>
                  <a:tcPr marL="33031" marR="33031" marT="16515" marB="16515" anchor="ctr"/>
                </a:tc>
                <a:tc>
                  <a:txBody>
                    <a:bodyPr/>
                    <a:lstStyle/>
                    <a:p>
                      <a:pPr algn="ctr"/>
                      <a:r>
                        <a:rPr lang="en-US" altLang="zh-SG" sz="700">
                          <a:effectLst/>
                        </a:rPr>
                        <a:t>5</a:t>
                      </a:r>
                    </a:p>
                  </a:txBody>
                  <a:tcPr marL="33031" marR="33031" marT="16515" marB="16515" anchor="ctr"/>
                </a:tc>
                <a:tc>
                  <a:txBody>
                    <a:bodyPr/>
                    <a:lstStyle/>
                    <a:p>
                      <a:pPr algn="ctr"/>
                      <a:r>
                        <a:rPr lang="en-US" altLang="zh-SG" sz="700" dirty="0">
                          <a:effectLst/>
                        </a:rPr>
                        <a:t>5</a:t>
                      </a:r>
                    </a:p>
                  </a:txBody>
                  <a:tcPr marL="33031" marR="33031" marT="16515" marB="16515" anchor="ctr"/>
                </a:tc>
                <a:tc>
                  <a:txBody>
                    <a:bodyPr/>
                    <a:lstStyle/>
                    <a:p>
                      <a:pPr algn="ctr"/>
                      <a:r>
                        <a:rPr lang="en-US" altLang="zh-SG" sz="700">
                          <a:effectLst/>
                        </a:rPr>
                        <a:t>50</a:t>
                      </a:r>
                    </a:p>
                  </a:txBody>
                  <a:tcPr marL="33031" marR="33031" marT="16515" marB="16515" anchor="ctr"/>
                </a:tc>
                <a:extLst>
                  <a:ext uri="{0D108BD9-81ED-4DB2-BD59-A6C34878D82A}">
                    <a16:rowId xmlns:a16="http://schemas.microsoft.com/office/drawing/2014/main" val="2483149639"/>
                  </a:ext>
                </a:extLst>
              </a:tr>
              <a:tr h="527954">
                <a:tc>
                  <a:txBody>
                    <a:bodyPr/>
                    <a:lstStyle/>
                    <a:p>
                      <a:r>
                        <a:rPr lang="en-US" sz="700" dirty="0"/>
                        <a:t>Crossover Probability </a:t>
                      </a:r>
                    </a:p>
                  </a:txBody>
                  <a:tcPr marL="33031" marR="33031" marT="16515" marB="16515" anchor="ctr"/>
                </a:tc>
                <a:tc>
                  <a:txBody>
                    <a:bodyPr/>
                    <a:lstStyle/>
                    <a:p>
                      <a:pPr algn="ctr"/>
                      <a:endParaRPr lang="zh-SG" altLang="en-US" sz="700">
                        <a:effectLst/>
                      </a:endParaRPr>
                    </a:p>
                  </a:txBody>
                  <a:tcPr marL="33031" marR="33031" marT="16515" marB="16515" anchor="ctr"/>
                </a:tc>
                <a:tc>
                  <a:txBody>
                    <a:bodyPr/>
                    <a:lstStyle/>
                    <a:p>
                      <a:pPr algn="ctr"/>
                      <a:r>
                        <a:rPr lang="en-US" altLang="zh-SG" sz="700">
                          <a:effectLst/>
                        </a:rPr>
                        <a:t>0.9</a:t>
                      </a:r>
                    </a:p>
                  </a:txBody>
                  <a:tcPr marL="33031" marR="33031" marT="16515" marB="16515" anchor="ctr"/>
                </a:tc>
                <a:tc>
                  <a:txBody>
                    <a:bodyPr/>
                    <a:lstStyle/>
                    <a:p>
                      <a:pPr algn="ctr"/>
                      <a:endParaRPr lang="zh-SG" altLang="en-US" sz="700">
                        <a:effectLst/>
                      </a:endParaRPr>
                    </a:p>
                  </a:txBody>
                  <a:tcPr marL="33031" marR="33031" marT="16515" marB="16515" anchor="ctr"/>
                </a:tc>
                <a:tc>
                  <a:txBody>
                    <a:bodyPr/>
                    <a:lstStyle/>
                    <a:p>
                      <a:pPr algn="ctr"/>
                      <a:endParaRPr lang="zh-SG" altLang="en-US" sz="700">
                        <a:effectLst/>
                      </a:endParaRPr>
                    </a:p>
                  </a:txBody>
                  <a:tcPr marL="33031" marR="33031" marT="16515" marB="16515" anchor="ctr"/>
                </a:tc>
                <a:tc>
                  <a:txBody>
                    <a:bodyPr/>
                    <a:lstStyle/>
                    <a:p>
                      <a:pPr algn="ctr"/>
                      <a:endParaRPr lang="zh-SG" altLang="en-US" sz="700">
                        <a:effectLst/>
                      </a:endParaRPr>
                    </a:p>
                  </a:txBody>
                  <a:tcPr marL="33031" marR="33031" marT="16515" marB="16515" anchor="ctr"/>
                </a:tc>
                <a:extLst>
                  <a:ext uri="{0D108BD9-81ED-4DB2-BD59-A6C34878D82A}">
                    <a16:rowId xmlns:a16="http://schemas.microsoft.com/office/drawing/2014/main" val="1372573209"/>
                  </a:ext>
                </a:extLst>
              </a:tr>
              <a:tr h="527954">
                <a:tc>
                  <a:txBody>
                    <a:bodyPr/>
                    <a:lstStyle/>
                    <a:p>
                      <a:r>
                        <a:rPr lang="en-US" sz="700" dirty="0"/>
                        <a:t>Mutation Probability</a:t>
                      </a:r>
                    </a:p>
                  </a:txBody>
                  <a:tcPr marL="33031" marR="33031" marT="16515" marB="16515" anchor="ctr"/>
                </a:tc>
                <a:tc>
                  <a:txBody>
                    <a:bodyPr/>
                    <a:lstStyle/>
                    <a:p>
                      <a:pPr algn="ctr"/>
                      <a:endParaRPr lang="zh-SG" altLang="en-US" sz="700">
                        <a:effectLst/>
                      </a:endParaRPr>
                    </a:p>
                  </a:txBody>
                  <a:tcPr marL="33031" marR="33031" marT="16515" marB="16515" anchor="ctr"/>
                </a:tc>
                <a:tc>
                  <a:txBody>
                    <a:bodyPr/>
                    <a:lstStyle/>
                    <a:p>
                      <a:pPr algn="ctr"/>
                      <a:r>
                        <a:rPr lang="en-US" altLang="zh-SG" sz="700">
                          <a:effectLst/>
                        </a:rPr>
                        <a:t>0.1</a:t>
                      </a:r>
                    </a:p>
                  </a:txBody>
                  <a:tcPr marL="33031" marR="33031" marT="16515" marB="16515" anchor="ctr"/>
                </a:tc>
                <a:tc>
                  <a:txBody>
                    <a:bodyPr/>
                    <a:lstStyle/>
                    <a:p>
                      <a:pPr algn="ctr"/>
                      <a:endParaRPr lang="zh-SG" altLang="en-US" sz="700">
                        <a:effectLst/>
                      </a:endParaRPr>
                    </a:p>
                  </a:txBody>
                  <a:tcPr marL="33031" marR="33031" marT="16515" marB="16515" anchor="ctr"/>
                </a:tc>
                <a:tc>
                  <a:txBody>
                    <a:bodyPr/>
                    <a:lstStyle/>
                    <a:p>
                      <a:pPr algn="ctr"/>
                      <a:endParaRPr lang="zh-SG" altLang="en-US" sz="700">
                        <a:effectLst/>
                      </a:endParaRPr>
                    </a:p>
                  </a:txBody>
                  <a:tcPr marL="33031" marR="33031" marT="16515" marB="16515" anchor="ctr"/>
                </a:tc>
                <a:tc>
                  <a:txBody>
                    <a:bodyPr/>
                    <a:lstStyle/>
                    <a:p>
                      <a:pPr algn="ctr"/>
                      <a:endParaRPr lang="zh-SG" altLang="en-US" sz="700">
                        <a:effectLst/>
                      </a:endParaRPr>
                    </a:p>
                  </a:txBody>
                  <a:tcPr marL="33031" marR="33031" marT="16515" marB="16515" anchor="ctr"/>
                </a:tc>
                <a:extLst>
                  <a:ext uri="{0D108BD9-81ED-4DB2-BD59-A6C34878D82A}">
                    <a16:rowId xmlns:a16="http://schemas.microsoft.com/office/drawing/2014/main" val="1990918874"/>
                  </a:ext>
                </a:extLst>
              </a:tr>
              <a:tr h="527954">
                <a:tc>
                  <a:txBody>
                    <a:bodyPr/>
                    <a:lstStyle/>
                    <a:p>
                      <a:r>
                        <a:rPr lang="en-US" sz="700" dirty="0"/>
                        <a:t>Models per Ensemble</a:t>
                      </a:r>
                    </a:p>
                  </a:txBody>
                  <a:tcPr marL="33031" marR="33031" marT="16515" marB="16515" anchor="ctr"/>
                </a:tc>
                <a:tc>
                  <a:txBody>
                    <a:bodyPr/>
                    <a:lstStyle/>
                    <a:p>
                      <a:pPr algn="ctr"/>
                      <a:endParaRPr lang="zh-SG" altLang="en-US" sz="700">
                        <a:effectLst/>
                      </a:endParaRPr>
                    </a:p>
                  </a:txBody>
                  <a:tcPr marL="33031" marR="33031" marT="16515" marB="16515" anchor="ctr"/>
                </a:tc>
                <a:tc>
                  <a:txBody>
                    <a:bodyPr/>
                    <a:lstStyle/>
                    <a:p>
                      <a:pPr algn="ctr"/>
                      <a:r>
                        <a:rPr lang="en-US" altLang="zh-SG" sz="700">
                          <a:effectLst/>
                        </a:rPr>
                        <a:t>10</a:t>
                      </a:r>
                    </a:p>
                  </a:txBody>
                  <a:tcPr marL="33031" marR="33031" marT="16515" marB="16515" anchor="ctr"/>
                </a:tc>
                <a:tc>
                  <a:txBody>
                    <a:bodyPr/>
                    <a:lstStyle/>
                    <a:p>
                      <a:pPr algn="ctr"/>
                      <a:endParaRPr lang="zh-SG" altLang="en-US" sz="700">
                        <a:effectLst/>
                      </a:endParaRPr>
                    </a:p>
                  </a:txBody>
                  <a:tcPr marL="33031" marR="33031" marT="16515" marB="16515" anchor="ctr"/>
                </a:tc>
                <a:tc>
                  <a:txBody>
                    <a:bodyPr/>
                    <a:lstStyle/>
                    <a:p>
                      <a:pPr algn="ctr"/>
                      <a:endParaRPr lang="zh-SG" altLang="en-US" sz="700">
                        <a:effectLst/>
                      </a:endParaRPr>
                    </a:p>
                  </a:txBody>
                  <a:tcPr marL="33031" marR="33031" marT="16515" marB="16515" anchor="ctr"/>
                </a:tc>
                <a:tc>
                  <a:txBody>
                    <a:bodyPr/>
                    <a:lstStyle/>
                    <a:p>
                      <a:pPr algn="ctr"/>
                      <a:endParaRPr lang="zh-SG" altLang="en-US" sz="700">
                        <a:effectLst/>
                      </a:endParaRPr>
                    </a:p>
                  </a:txBody>
                  <a:tcPr marL="33031" marR="33031" marT="16515" marB="16515" anchor="ctr"/>
                </a:tc>
                <a:extLst>
                  <a:ext uri="{0D108BD9-81ED-4DB2-BD59-A6C34878D82A}">
                    <a16:rowId xmlns:a16="http://schemas.microsoft.com/office/drawing/2014/main" val="404896503"/>
                  </a:ext>
                </a:extLst>
              </a:tr>
              <a:tr h="895473">
                <a:tc>
                  <a:txBody>
                    <a:bodyPr/>
                    <a:lstStyle/>
                    <a:p>
                      <a:r>
                        <a:rPr lang="en-US" sz="700" dirty="0"/>
                        <a:t>Number of Ensembles per Generation</a:t>
                      </a:r>
                    </a:p>
                  </a:txBody>
                  <a:tcPr marL="33031" marR="33031" marT="16515" marB="16515" anchor="ctr"/>
                </a:tc>
                <a:tc>
                  <a:txBody>
                    <a:bodyPr/>
                    <a:lstStyle/>
                    <a:p>
                      <a:pPr algn="ctr"/>
                      <a:endParaRPr lang="zh-SG" altLang="en-US" sz="700">
                        <a:effectLst/>
                      </a:endParaRPr>
                    </a:p>
                  </a:txBody>
                  <a:tcPr marL="33031" marR="33031" marT="16515" marB="16515" anchor="ctr"/>
                </a:tc>
                <a:tc>
                  <a:txBody>
                    <a:bodyPr/>
                    <a:lstStyle/>
                    <a:p>
                      <a:pPr algn="ctr"/>
                      <a:r>
                        <a:rPr lang="en-US" altLang="zh-SG" sz="700">
                          <a:effectLst/>
                        </a:rPr>
                        <a:t>30</a:t>
                      </a:r>
                    </a:p>
                  </a:txBody>
                  <a:tcPr marL="33031" marR="33031" marT="16515" marB="16515" anchor="ctr"/>
                </a:tc>
                <a:tc>
                  <a:txBody>
                    <a:bodyPr/>
                    <a:lstStyle/>
                    <a:p>
                      <a:pPr algn="ctr"/>
                      <a:endParaRPr lang="zh-SG" altLang="en-US" sz="700">
                        <a:effectLst/>
                      </a:endParaRPr>
                    </a:p>
                  </a:txBody>
                  <a:tcPr marL="33031" marR="33031" marT="16515" marB="16515" anchor="ctr"/>
                </a:tc>
                <a:tc>
                  <a:txBody>
                    <a:bodyPr/>
                    <a:lstStyle/>
                    <a:p>
                      <a:pPr algn="ctr"/>
                      <a:endParaRPr lang="zh-SG" altLang="en-US" sz="700">
                        <a:effectLst/>
                      </a:endParaRPr>
                    </a:p>
                  </a:txBody>
                  <a:tcPr marL="33031" marR="33031" marT="16515" marB="16515" anchor="ctr"/>
                </a:tc>
                <a:tc>
                  <a:txBody>
                    <a:bodyPr/>
                    <a:lstStyle/>
                    <a:p>
                      <a:pPr algn="ctr"/>
                      <a:endParaRPr lang="zh-SG" altLang="en-US" sz="700">
                        <a:effectLst/>
                      </a:endParaRPr>
                    </a:p>
                  </a:txBody>
                  <a:tcPr marL="33031" marR="33031" marT="16515" marB="16515" anchor="ctr"/>
                </a:tc>
                <a:extLst>
                  <a:ext uri="{0D108BD9-81ED-4DB2-BD59-A6C34878D82A}">
                    <a16:rowId xmlns:a16="http://schemas.microsoft.com/office/drawing/2014/main" val="1258673577"/>
                  </a:ext>
                </a:extLst>
              </a:tr>
              <a:tr h="405448">
                <a:tc>
                  <a:txBody>
                    <a:bodyPr/>
                    <a:lstStyle/>
                    <a:p>
                      <a:r>
                        <a:rPr lang="en-US" sz="700" dirty="0"/>
                        <a:t>Models per Tournament</a:t>
                      </a:r>
                    </a:p>
                  </a:txBody>
                  <a:tcPr marL="33031" marR="33031" marT="16515" marB="16515" anchor="ctr"/>
                </a:tc>
                <a:tc>
                  <a:txBody>
                    <a:bodyPr/>
                    <a:lstStyle/>
                    <a:p>
                      <a:pPr algn="ctr"/>
                      <a:endParaRPr lang="zh-SG" altLang="en-US" sz="700">
                        <a:effectLst/>
                      </a:endParaRPr>
                    </a:p>
                  </a:txBody>
                  <a:tcPr marL="33031" marR="33031" marT="16515" marB="16515" anchor="ctr"/>
                </a:tc>
                <a:tc>
                  <a:txBody>
                    <a:bodyPr/>
                    <a:lstStyle/>
                    <a:p>
                      <a:pPr algn="ctr"/>
                      <a:r>
                        <a:rPr lang="en-US" altLang="zh-SG" sz="700">
                          <a:effectLst/>
                        </a:rPr>
                        <a:t>3</a:t>
                      </a:r>
                    </a:p>
                  </a:txBody>
                  <a:tcPr marL="33031" marR="33031" marT="16515" marB="16515" anchor="ctr"/>
                </a:tc>
                <a:tc>
                  <a:txBody>
                    <a:bodyPr/>
                    <a:lstStyle/>
                    <a:p>
                      <a:pPr algn="ctr"/>
                      <a:endParaRPr lang="zh-SG" altLang="en-US" sz="700">
                        <a:effectLst/>
                      </a:endParaRPr>
                    </a:p>
                  </a:txBody>
                  <a:tcPr marL="33031" marR="33031" marT="16515" marB="16515" anchor="ctr"/>
                </a:tc>
                <a:tc>
                  <a:txBody>
                    <a:bodyPr/>
                    <a:lstStyle/>
                    <a:p>
                      <a:pPr algn="ctr"/>
                      <a:endParaRPr lang="zh-SG" altLang="en-US" sz="700">
                        <a:effectLst/>
                      </a:endParaRPr>
                    </a:p>
                  </a:txBody>
                  <a:tcPr marL="33031" marR="33031" marT="16515" marB="16515" anchor="ctr"/>
                </a:tc>
                <a:tc>
                  <a:txBody>
                    <a:bodyPr/>
                    <a:lstStyle/>
                    <a:p>
                      <a:pPr algn="ctr"/>
                      <a:endParaRPr lang="zh-SG" altLang="en-US" sz="700" dirty="0">
                        <a:effectLst/>
                      </a:endParaRPr>
                    </a:p>
                  </a:txBody>
                  <a:tcPr marL="33031" marR="33031" marT="16515" marB="16515" anchor="ctr"/>
                </a:tc>
                <a:extLst>
                  <a:ext uri="{0D108BD9-81ED-4DB2-BD59-A6C34878D82A}">
                    <a16:rowId xmlns:a16="http://schemas.microsoft.com/office/drawing/2014/main" val="1872663821"/>
                  </a:ext>
                </a:extLst>
              </a:tr>
            </a:tbl>
          </a:graphicData>
        </a:graphic>
      </p:graphicFrame>
    </p:spTree>
    <p:extLst>
      <p:ext uri="{BB962C8B-B14F-4D97-AF65-F5344CB8AC3E}">
        <p14:creationId xmlns:p14="http://schemas.microsoft.com/office/powerpoint/2010/main" val="1882380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92DE56-4CE3-2B75-38BF-9D9386C6079C}"/>
              </a:ext>
            </a:extLst>
          </p:cNvPr>
          <p:cNvSpPr>
            <a:spLocks noGrp="1"/>
          </p:cNvSpPr>
          <p:nvPr>
            <p:ph type="title"/>
          </p:nvPr>
        </p:nvSpPr>
        <p:spPr>
          <a:xfrm>
            <a:off x="197069" y="99531"/>
            <a:ext cx="8679302" cy="857250"/>
          </a:xfrm>
        </p:spPr>
        <p:txBody>
          <a:bodyPr>
            <a:normAutofit/>
          </a:bodyPr>
          <a:lstStyle/>
          <a:p>
            <a:r>
              <a:rPr lang="en-US" sz="3200" dirty="0"/>
              <a:t>Overview of Side-Channel Analysis </a:t>
            </a:r>
          </a:p>
        </p:txBody>
      </p:sp>
      <p:pic>
        <p:nvPicPr>
          <p:cNvPr id="3" name="Graphic 2">
            <a:extLst>
              <a:ext uri="{FF2B5EF4-FFF2-40B4-BE49-F238E27FC236}">
                <a16:creationId xmlns:a16="http://schemas.microsoft.com/office/drawing/2014/main" id="{012569C4-C917-EC51-DACB-79CF41DEFD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64835" y="682144"/>
            <a:ext cx="5436219" cy="4132261"/>
          </a:xfrm>
          <a:prstGeom prst="rect">
            <a:avLst/>
          </a:prstGeom>
        </p:spPr>
      </p:pic>
    </p:spTree>
    <p:extLst>
      <p:ext uri="{BB962C8B-B14F-4D97-AF65-F5344CB8AC3E}">
        <p14:creationId xmlns:p14="http://schemas.microsoft.com/office/powerpoint/2010/main" val="2146046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29E12566-C1CF-208A-B5AA-2A8DF2F6CEEF}"/>
              </a:ext>
            </a:extLst>
          </p:cNvPr>
          <p:cNvGraphicFramePr>
            <a:graphicFrameLocks noGrp="1"/>
          </p:cNvGraphicFramePr>
          <p:nvPr>
            <p:extLst>
              <p:ext uri="{D42A27DB-BD31-4B8C-83A1-F6EECF244321}">
                <p14:modId xmlns:p14="http://schemas.microsoft.com/office/powerpoint/2010/main" val="3106525466"/>
              </p:ext>
            </p:extLst>
          </p:nvPr>
        </p:nvGraphicFramePr>
        <p:xfrm>
          <a:off x="512202" y="1270442"/>
          <a:ext cx="8229599" cy="2857344"/>
        </p:xfrm>
        <a:graphic>
          <a:graphicData uri="http://schemas.openxmlformats.org/drawingml/2006/table">
            <a:tbl>
              <a:tblPr/>
              <a:tblGrid>
                <a:gridCol w="1175657">
                  <a:extLst>
                    <a:ext uri="{9D8B030D-6E8A-4147-A177-3AD203B41FA5}">
                      <a16:colId xmlns:a16="http://schemas.microsoft.com/office/drawing/2014/main" val="4094500687"/>
                    </a:ext>
                  </a:extLst>
                </a:gridCol>
                <a:gridCol w="1175657">
                  <a:extLst>
                    <a:ext uri="{9D8B030D-6E8A-4147-A177-3AD203B41FA5}">
                      <a16:colId xmlns:a16="http://schemas.microsoft.com/office/drawing/2014/main" val="3659436927"/>
                    </a:ext>
                  </a:extLst>
                </a:gridCol>
                <a:gridCol w="1175657">
                  <a:extLst>
                    <a:ext uri="{9D8B030D-6E8A-4147-A177-3AD203B41FA5}">
                      <a16:colId xmlns:a16="http://schemas.microsoft.com/office/drawing/2014/main" val="2557076814"/>
                    </a:ext>
                  </a:extLst>
                </a:gridCol>
                <a:gridCol w="1175657">
                  <a:extLst>
                    <a:ext uri="{9D8B030D-6E8A-4147-A177-3AD203B41FA5}">
                      <a16:colId xmlns:a16="http://schemas.microsoft.com/office/drawing/2014/main" val="1179940392"/>
                    </a:ext>
                  </a:extLst>
                </a:gridCol>
                <a:gridCol w="1175657">
                  <a:extLst>
                    <a:ext uri="{9D8B030D-6E8A-4147-A177-3AD203B41FA5}">
                      <a16:colId xmlns:a16="http://schemas.microsoft.com/office/drawing/2014/main" val="1181867216"/>
                    </a:ext>
                  </a:extLst>
                </a:gridCol>
                <a:gridCol w="1175657">
                  <a:extLst>
                    <a:ext uri="{9D8B030D-6E8A-4147-A177-3AD203B41FA5}">
                      <a16:colId xmlns:a16="http://schemas.microsoft.com/office/drawing/2014/main" val="1507165960"/>
                    </a:ext>
                  </a:extLst>
                </a:gridCol>
                <a:gridCol w="1175657">
                  <a:extLst>
                    <a:ext uri="{9D8B030D-6E8A-4147-A177-3AD203B41FA5}">
                      <a16:colId xmlns:a16="http://schemas.microsoft.com/office/drawing/2014/main" val="2052823058"/>
                    </a:ext>
                  </a:extLst>
                </a:gridCol>
              </a:tblGrid>
              <a:tr h="412400">
                <a:tc>
                  <a:txBody>
                    <a:bodyPr/>
                    <a:lstStyle/>
                    <a:p>
                      <a:pPr algn="l"/>
                      <a:r>
                        <a:rPr lang="en-US" sz="1700" b="0">
                          <a:effectLst/>
                        </a:rPr>
                        <a:t>Algorithm</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gridSpan="2">
                  <a:txBody>
                    <a:bodyPr/>
                    <a:lstStyle/>
                    <a:p>
                      <a:pPr algn="ctr"/>
                      <a:r>
                        <a:rPr lang="en-US" sz="1700">
                          <a:effectLst/>
                        </a:rPr>
                        <a:t>MLP</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zh-SG" altLang="en-US"/>
                    </a:p>
                  </a:txBody>
                  <a:tcPr/>
                </a:tc>
                <a:tc gridSpan="2">
                  <a:txBody>
                    <a:bodyPr/>
                    <a:lstStyle/>
                    <a:p>
                      <a:pPr algn="ctr"/>
                      <a:r>
                        <a:rPr lang="en-US" sz="1700">
                          <a:effectLst/>
                        </a:rPr>
                        <a:t>CNN</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zh-SG" altLang="en-US"/>
                    </a:p>
                  </a:txBody>
                  <a:tcPr/>
                </a:tc>
                <a:tc gridSpan="2">
                  <a:txBody>
                    <a:bodyPr/>
                    <a:lstStyle/>
                    <a:p>
                      <a:pPr algn="ctr"/>
                      <a:r>
                        <a:rPr lang="en-US" sz="1700" dirty="0">
                          <a:effectLst/>
                        </a:rPr>
                        <a:t>Diverse DNN</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zh-SG" altLang="en-US"/>
                    </a:p>
                  </a:txBody>
                  <a:tcPr/>
                </a:tc>
                <a:extLst>
                  <a:ext uri="{0D108BD9-81ED-4DB2-BD59-A6C34878D82A}">
                    <a16:rowId xmlns:a16="http://schemas.microsoft.com/office/drawing/2014/main" val="4066622762"/>
                  </a:ext>
                </a:extLst>
              </a:tr>
              <a:tr h="412400">
                <a:tc>
                  <a:txBody>
                    <a:bodyPr/>
                    <a:lstStyle/>
                    <a:p>
                      <a:pPr algn="ctr"/>
                      <a:endParaRPr lang="zh-SG" altLang="en-US" sz="1700">
                        <a:effectLst/>
                      </a:endParaRP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700">
                          <a:effectLst/>
                        </a:rPr>
                        <a:t>HW</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700">
                          <a:effectLst/>
                        </a:rPr>
                        <a:t>ID</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700">
                          <a:effectLst/>
                        </a:rPr>
                        <a:t>HW</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700">
                          <a:effectLst/>
                        </a:rPr>
                        <a:t>ID</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700">
                          <a:effectLst/>
                        </a:rPr>
                        <a:t>HW</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700">
                          <a:effectLst/>
                        </a:rPr>
                        <a:t>ID</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52447285"/>
                  </a:ext>
                </a:extLst>
              </a:tr>
              <a:tr h="412400">
                <a:tc>
                  <a:txBody>
                    <a:bodyPr/>
                    <a:lstStyle/>
                    <a:p>
                      <a:pPr algn="l"/>
                      <a:r>
                        <a:rPr lang="en-US" sz="1700" b="0">
                          <a:effectLst/>
                        </a:rPr>
                        <a:t>GSM</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a:effectLst/>
                        </a:rPr>
                        <a:t>548</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dirty="0">
                          <a:effectLst/>
                        </a:rPr>
                        <a:t>976</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a:effectLst/>
                        </a:rPr>
                        <a:t>810</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effectLst/>
                        </a:rPr>
                        <a:t>(GE = 126)</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a:effectLst/>
                        </a:rPr>
                        <a:t>445</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effectLst/>
                        </a:rPr>
                        <a:t>(GE = 14)</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6316783"/>
                  </a:ext>
                </a:extLst>
              </a:tr>
              <a:tr h="677515">
                <a:tc>
                  <a:txBody>
                    <a:bodyPr/>
                    <a:lstStyle/>
                    <a:p>
                      <a:pPr algn="l"/>
                      <a:r>
                        <a:rPr lang="en-US" sz="1700" b="0" dirty="0">
                          <a:effectLst/>
                        </a:rPr>
                        <a:t>EAI with </a:t>
                      </a:r>
                      <a:r>
                        <a:rPr lang="en-US" sz="1700" b="0" dirty="0" err="1">
                          <a:effectLst/>
                        </a:rPr>
                        <a:t>ge</a:t>
                      </a:r>
                      <a:r>
                        <a:rPr lang="en-US" sz="1700" b="0" baseline="-25000" dirty="0" err="1">
                          <a:effectLst/>
                        </a:rPr>
                        <a:t>+ntge</a:t>
                      </a:r>
                      <a:endParaRPr lang="en-US" sz="1700" b="0" dirty="0">
                        <a:effectLst/>
                      </a:endParaRP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a:effectLst/>
                        </a:rPr>
                        <a:t>296</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a:effectLst/>
                        </a:rPr>
                        <a:t>523</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a:effectLst/>
                        </a:rPr>
                        <a:t>619</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effectLst/>
                        </a:rPr>
                        <a:t>(GE = 3)</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dirty="0">
                          <a:solidFill>
                            <a:srgbClr val="FF0000"/>
                          </a:solidFill>
                          <a:effectLst/>
                        </a:rPr>
                        <a:t>257</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a:effectLst/>
                        </a:rPr>
                        <a:t>923</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6874062"/>
                  </a:ext>
                </a:extLst>
              </a:tr>
              <a:tr h="942629">
                <a:tc>
                  <a:txBody>
                    <a:bodyPr/>
                    <a:lstStyle/>
                    <a:p>
                      <a:pPr algn="l"/>
                      <a:r>
                        <a:rPr lang="en-US" sz="1700" b="0" dirty="0">
                          <a:effectLst/>
                        </a:rPr>
                        <a:t>EAI with </a:t>
                      </a:r>
                      <a:r>
                        <a:rPr lang="en-US" sz="1700" b="0" dirty="0" err="1">
                          <a:effectLst/>
                        </a:rPr>
                        <a:t>val_loss</a:t>
                      </a:r>
                      <a:r>
                        <a:rPr lang="en-US" sz="1700" b="0" dirty="0">
                          <a:effectLst/>
                        </a:rPr>
                        <a:t> </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effectLst/>
                        </a:rPr>
                        <a:t>(GE = 1)</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effectLst/>
                        </a:rPr>
                        <a:t>(GE =185)</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effectLst/>
                        </a:rPr>
                        <a:t>(GE =6)</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dirty="0">
                          <a:effectLst/>
                        </a:rPr>
                        <a:t>(GE = 178)</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effectLst/>
                        </a:rPr>
                        <a:t>(GE = 7)</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SG" sz="1700" dirty="0">
                          <a:effectLst/>
                        </a:rPr>
                        <a:t>(GE = 178)</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93266709"/>
                  </a:ext>
                </a:extLst>
              </a:tr>
            </a:tbl>
          </a:graphicData>
        </a:graphic>
      </p:graphicFrame>
      <p:sp>
        <p:nvSpPr>
          <p:cNvPr id="4" name="文本框 3">
            <a:extLst>
              <a:ext uri="{FF2B5EF4-FFF2-40B4-BE49-F238E27FC236}">
                <a16:creationId xmlns:a16="http://schemas.microsoft.com/office/drawing/2014/main" id="{D14E8A69-FE4E-0233-BB36-9652D826E687}"/>
              </a:ext>
            </a:extLst>
          </p:cNvPr>
          <p:cNvSpPr txBox="1"/>
          <p:nvPr/>
        </p:nvSpPr>
        <p:spPr>
          <a:xfrm>
            <a:off x="812990" y="82579"/>
            <a:ext cx="7394265" cy="954107"/>
          </a:xfrm>
          <a:prstGeom prst="rect">
            <a:avLst/>
          </a:prstGeom>
          <a:noFill/>
        </p:spPr>
        <p:txBody>
          <a:bodyPr wrap="square">
            <a:spAutoFit/>
          </a:bodyPr>
          <a:lstStyle/>
          <a:p>
            <a:r>
              <a:rPr lang="en-US" altLang="zh-SG" sz="2800" dirty="0"/>
              <a:t>NTGE for different algorithms and leakage models</a:t>
            </a:r>
          </a:p>
          <a:p>
            <a:r>
              <a:rPr lang="en-US" altLang="zh-SG" sz="2800" dirty="0"/>
              <a:t>in the </a:t>
            </a:r>
            <a:r>
              <a:rPr lang="en-US" altLang="zh-SG" sz="2800" dirty="0" err="1"/>
              <a:t>ASCADr</a:t>
            </a:r>
            <a:r>
              <a:rPr lang="en-US" altLang="zh-SG" sz="2800" dirty="0"/>
              <a:t> dataset</a:t>
            </a:r>
            <a:endParaRPr lang="zh-SG" altLang="en-US" sz="2800" dirty="0"/>
          </a:p>
        </p:txBody>
      </p:sp>
    </p:spTree>
    <p:extLst>
      <p:ext uri="{BB962C8B-B14F-4D97-AF65-F5344CB8AC3E}">
        <p14:creationId xmlns:p14="http://schemas.microsoft.com/office/powerpoint/2010/main" val="2319967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CCCA645-5853-25E9-61BA-71936AA3167B}"/>
              </a:ext>
            </a:extLst>
          </p:cNvPr>
          <p:cNvSpPr txBox="1"/>
          <p:nvPr/>
        </p:nvSpPr>
        <p:spPr>
          <a:xfrm>
            <a:off x="3582621" y="-47283"/>
            <a:ext cx="4572000" cy="523220"/>
          </a:xfrm>
          <a:prstGeom prst="rect">
            <a:avLst/>
          </a:prstGeom>
          <a:noFill/>
        </p:spPr>
        <p:txBody>
          <a:bodyPr wrap="square">
            <a:spAutoFit/>
          </a:bodyPr>
          <a:lstStyle/>
          <a:p>
            <a:r>
              <a:rPr lang="en-US" altLang="zh-SG" sz="2800" dirty="0" err="1"/>
              <a:t>ASCADr</a:t>
            </a:r>
            <a:r>
              <a:rPr lang="en-US" altLang="zh-SG" sz="2800" dirty="0"/>
              <a:t> (ID)</a:t>
            </a:r>
          </a:p>
        </p:txBody>
      </p:sp>
      <p:pic>
        <p:nvPicPr>
          <p:cNvPr id="5" name="图片 4" descr="图表, 折线图&#10;&#10;AI 生成的内容可能不正确。">
            <a:extLst>
              <a:ext uri="{FF2B5EF4-FFF2-40B4-BE49-F238E27FC236}">
                <a16:creationId xmlns:a16="http://schemas.microsoft.com/office/drawing/2014/main" id="{9DF125B2-EA82-8E09-05C5-EFE47DA5912A}"/>
              </a:ext>
            </a:extLst>
          </p:cNvPr>
          <p:cNvPicPr>
            <a:picLocks noChangeAspect="1"/>
          </p:cNvPicPr>
          <p:nvPr/>
        </p:nvPicPr>
        <p:blipFill>
          <a:blip r:embed="rId2"/>
          <a:stretch>
            <a:fillRect/>
          </a:stretch>
        </p:blipFill>
        <p:spPr>
          <a:xfrm>
            <a:off x="1075625" y="426776"/>
            <a:ext cx="2791668" cy="2097792"/>
          </a:xfrm>
          <a:prstGeom prst="rect">
            <a:avLst/>
          </a:prstGeom>
        </p:spPr>
      </p:pic>
      <p:pic>
        <p:nvPicPr>
          <p:cNvPr id="7" name="图片 6" descr="图表, 折线图&#10;&#10;AI 生成的内容可能不正确。">
            <a:extLst>
              <a:ext uri="{FF2B5EF4-FFF2-40B4-BE49-F238E27FC236}">
                <a16:creationId xmlns:a16="http://schemas.microsoft.com/office/drawing/2014/main" id="{9ED160B0-AA53-6067-F1B5-7C9F2BC8B949}"/>
              </a:ext>
            </a:extLst>
          </p:cNvPr>
          <p:cNvPicPr>
            <a:picLocks noChangeAspect="1"/>
          </p:cNvPicPr>
          <p:nvPr/>
        </p:nvPicPr>
        <p:blipFill>
          <a:blip r:embed="rId3"/>
          <a:stretch>
            <a:fillRect/>
          </a:stretch>
        </p:blipFill>
        <p:spPr>
          <a:xfrm>
            <a:off x="5340033" y="412907"/>
            <a:ext cx="2937694" cy="2207523"/>
          </a:xfrm>
          <a:prstGeom prst="rect">
            <a:avLst/>
          </a:prstGeom>
        </p:spPr>
      </p:pic>
      <p:pic>
        <p:nvPicPr>
          <p:cNvPr id="9" name="图片 8" descr="图表, 折线图&#10;&#10;AI 生成的内容可能不正确。">
            <a:extLst>
              <a:ext uri="{FF2B5EF4-FFF2-40B4-BE49-F238E27FC236}">
                <a16:creationId xmlns:a16="http://schemas.microsoft.com/office/drawing/2014/main" id="{F734E2FD-F964-199B-8D85-898B1125F071}"/>
              </a:ext>
            </a:extLst>
          </p:cNvPr>
          <p:cNvPicPr>
            <a:picLocks noChangeAspect="1"/>
          </p:cNvPicPr>
          <p:nvPr/>
        </p:nvPicPr>
        <p:blipFill>
          <a:blip r:embed="rId4"/>
          <a:stretch>
            <a:fillRect/>
          </a:stretch>
        </p:blipFill>
        <p:spPr>
          <a:xfrm>
            <a:off x="3173325" y="2455557"/>
            <a:ext cx="2883588" cy="2166865"/>
          </a:xfrm>
          <a:prstGeom prst="rect">
            <a:avLst/>
          </a:prstGeom>
        </p:spPr>
      </p:pic>
      <p:sp>
        <p:nvSpPr>
          <p:cNvPr id="11" name="文本框 10">
            <a:extLst>
              <a:ext uri="{FF2B5EF4-FFF2-40B4-BE49-F238E27FC236}">
                <a16:creationId xmlns:a16="http://schemas.microsoft.com/office/drawing/2014/main" id="{DB3AA5A5-3DCA-42CB-18B8-F805CB5F35F0}"/>
              </a:ext>
            </a:extLst>
          </p:cNvPr>
          <p:cNvSpPr txBox="1"/>
          <p:nvPr/>
        </p:nvSpPr>
        <p:spPr>
          <a:xfrm>
            <a:off x="2169121" y="2534559"/>
            <a:ext cx="4572000" cy="246221"/>
          </a:xfrm>
          <a:prstGeom prst="rect">
            <a:avLst/>
          </a:prstGeom>
          <a:noFill/>
        </p:spPr>
        <p:txBody>
          <a:bodyPr wrap="square">
            <a:spAutoFit/>
          </a:bodyPr>
          <a:lstStyle/>
          <a:p>
            <a:r>
              <a:rPr lang="en-SG" altLang="zh-SG" sz="1000" dirty="0"/>
              <a:t>CNN(ID)</a:t>
            </a:r>
          </a:p>
        </p:txBody>
      </p:sp>
      <p:sp>
        <p:nvSpPr>
          <p:cNvPr id="12" name="文本框 11">
            <a:extLst>
              <a:ext uri="{FF2B5EF4-FFF2-40B4-BE49-F238E27FC236}">
                <a16:creationId xmlns:a16="http://schemas.microsoft.com/office/drawing/2014/main" id="{83915269-F46F-D111-766A-5C320194E1A4}"/>
              </a:ext>
            </a:extLst>
          </p:cNvPr>
          <p:cNvSpPr txBox="1"/>
          <p:nvPr/>
        </p:nvSpPr>
        <p:spPr>
          <a:xfrm>
            <a:off x="6680391" y="2586658"/>
            <a:ext cx="4572000" cy="246221"/>
          </a:xfrm>
          <a:prstGeom prst="rect">
            <a:avLst/>
          </a:prstGeom>
          <a:noFill/>
        </p:spPr>
        <p:txBody>
          <a:bodyPr wrap="square">
            <a:spAutoFit/>
          </a:bodyPr>
          <a:lstStyle/>
          <a:p>
            <a:r>
              <a:rPr lang="en-SG" altLang="zh-SG" sz="1000" dirty="0"/>
              <a:t>MLP(ID)</a:t>
            </a:r>
          </a:p>
        </p:txBody>
      </p:sp>
      <p:sp>
        <p:nvSpPr>
          <p:cNvPr id="13" name="文本框 12">
            <a:extLst>
              <a:ext uri="{FF2B5EF4-FFF2-40B4-BE49-F238E27FC236}">
                <a16:creationId xmlns:a16="http://schemas.microsoft.com/office/drawing/2014/main" id="{13D2595F-8228-5B4E-62F7-1C178DEADA5F}"/>
              </a:ext>
            </a:extLst>
          </p:cNvPr>
          <p:cNvSpPr txBox="1"/>
          <p:nvPr/>
        </p:nvSpPr>
        <p:spPr>
          <a:xfrm>
            <a:off x="4228358" y="4632413"/>
            <a:ext cx="4572000" cy="246221"/>
          </a:xfrm>
          <a:prstGeom prst="rect">
            <a:avLst/>
          </a:prstGeom>
          <a:noFill/>
        </p:spPr>
        <p:txBody>
          <a:bodyPr wrap="square">
            <a:spAutoFit/>
          </a:bodyPr>
          <a:lstStyle/>
          <a:p>
            <a:r>
              <a:rPr lang="en-SG" altLang="zh-SG" sz="1000" dirty="0"/>
              <a:t>CNN&amp;MLP(ID)</a:t>
            </a:r>
          </a:p>
        </p:txBody>
      </p:sp>
    </p:spTree>
    <p:extLst>
      <p:ext uri="{BB962C8B-B14F-4D97-AF65-F5344CB8AC3E}">
        <p14:creationId xmlns:p14="http://schemas.microsoft.com/office/powerpoint/2010/main" val="38292364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869380F-7773-A114-F3B1-0D84CE3F4B25}"/>
              </a:ext>
            </a:extLst>
          </p:cNvPr>
          <p:cNvSpPr txBox="1"/>
          <p:nvPr/>
        </p:nvSpPr>
        <p:spPr>
          <a:xfrm>
            <a:off x="3804487" y="-76177"/>
            <a:ext cx="4572000" cy="523220"/>
          </a:xfrm>
          <a:prstGeom prst="rect">
            <a:avLst/>
          </a:prstGeom>
          <a:noFill/>
        </p:spPr>
        <p:txBody>
          <a:bodyPr wrap="square">
            <a:spAutoFit/>
          </a:bodyPr>
          <a:lstStyle/>
          <a:p>
            <a:r>
              <a:rPr lang="en-US" altLang="zh-SG" sz="2800" dirty="0" err="1"/>
              <a:t>ASCADr</a:t>
            </a:r>
            <a:r>
              <a:rPr lang="en-US" altLang="zh-SG" sz="2800" dirty="0"/>
              <a:t> (HW)</a:t>
            </a:r>
          </a:p>
        </p:txBody>
      </p:sp>
      <p:pic>
        <p:nvPicPr>
          <p:cNvPr id="5" name="图片 4" descr="图表, 直方图&#10;&#10;AI 生成的内容可能不正确。">
            <a:extLst>
              <a:ext uri="{FF2B5EF4-FFF2-40B4-BE49-F238E27FC236}">
                <a16:creationId xmlns:a16="http://schemas.microsoft.com/office/drawing/2014/main" id="{3BA814EA-CE79-999C-DE47-BD87722865E4}"/>
              </a:ext>
            </a:extLst>
          </p:cNvPr>
          <p:cNvPicPr>
            <a:picLocks noChangeAspect="1"/>
          </p:cNvPicPr>
          <p:nvPr/>
        </p:nvPicPr>
        <p:blipFill>
          <a:blip r:embed="rId2"/>
          <a:stretch>
            <a:fillRect/>
          </a:stretch>
        </p:blipFill>
        <p:spPr>
          <a:xfrm>
            <a:off x="846944" y="253801"/>
            <a:ext cx="3025081" cy="2273190"/>
          </a:xfrm>
          <a:prstGeom prst="rect">
            <a:avLst/>
          </a:prstGeom>
        </p:spPr>
      </p:pic>
      <p:pic>
        <p:nvPicPr>
          <p:cNvPr id="7" name="图片 6" descr="图表, 折线图&#10;&#10;AI 生成的内容可能不正确。">
            <a:extLst>
              <a:ext uri="{FF2B5EF4-FFF2-40B4-BE49-F238E27FC236}">
                <a16:creationId xmlns:a16="http://schemas.microsoft.com/office/drawing/2014/main" id="{0CD8257D-14CB-0EBB-74AB-C3D9431B39F1}"/>
              </a:ext>
            </a:extLst>
          </p:cNvPr>
          <p:cNvPicPr>
            <a:picLocks noChangeAspect="1"/>
          </p:cNvPicPr>
          <p:nvPr/>
        </p:nvPicPr>
        <p:blipFill>
          <a:blip r:embed="rId3"/>
          <a:stretch>
            <a:fillRect/>
          </a:stretch>
        </p:blipFill>
        <p:spPr>
          <a:xfrm>
            <a:off x="5247912" y="331002"/>
            <a:ext cx="2968052" cy="2230335"/>
          </a:xfrm>
          <a:prstGeom prst="rect">
            <a:avLst/>
          </a:prstGeom>
        </p:spPr>
      </p:pic>
      <p:pic>
        <p:nvPicPr>
          <p:cNvPr id="9" name="图片 8" descr="图表&#10;&#10;AI 生成的内容可能不正确。">
            <a:extLst>
              <a:ext uri="{FF2B5EF4-FFF2-40B4-BE49-F238E27FC236}">
                <a16:creationId xmlns:a16="http://schemas.microsoft.com/office/drawing/2014/main" id="{4FB49E41-83F6-8FB5-385D-44CB48E63F78}"/>
              </a:ext>
            </a:extLst>
          </p:cNvPr>
          <p:cNvPicPr>
            <a:picLocks noChangeAspect="1"/>
          </p:cNvPicPr>
          <p:nvPr/>
        </p:nvPicPr>
        <p:blipFill>
          <a:blip r:embed="rId4"/>
          <a:stretch>
            <a:fillRect/>
          </a:stretch>
        </p:blipFill>
        <p:spPr>
          <a:xfrm>
            <a:off x="3309260" y="2471545"/>
            <a:ext cx="2906626" cy="2184177"/>
          </a:xfrm>
          <a:prstGeom prst="rect">
            <a:avLst/>
          </a:prstGeom>
        </p:spPr>
      </p:pic>
      <p:sp>
        <p:nvSpPr>
          <p:cNvPr id="11" name="文本框 10">
            <a:extLst>
              <a:ext uri="{FF2B5EF4-FFF2-40B4-BE49-F238E27FC236}">
                <a16:creationId xmlns:a16="http://schemas.microsoft.com/office/drawing/2014/main" id="{F8558C14-9B23-5DEF-8DAD-A98363B6819A}"/>
              </a:ext>
            </a:extLst>
          </p:cNvPr>
          <p:cNvSpPr txBox="1"/>
          <p:nvPr/>
        </p:nvSpPr>
        <p:spPr>
          <a:xfrm>
            <a:off x="2184003" y="2526991"/>
            <a:ext cx="4572000" cy="246221"/>
          </a:xfrm>
          <a:prstGeom prst="rect">
            <a:avLst/>
          </a:prstGeom>
          <a:noFill/>
        </p:spPr>
        <p:txBody>
          <a:bodyPr wrap="square">
            <a:spAutoFit/>
          </a:bodyPr>
          <a:lstStyle/>
          <a:p>
            <a:r>
              <a:rPr lang="en-SG" altLang="zh-SG" sz="1000" dirty="0"/>
              <a:t>CNN(HW)</a:t>
            </a:r>
          </a:p>
        </p:txBody>
      </p:sp>
      <p:sp>
        <p:nvSpPr>
          <p:cNvPr id="17" name="文本框 16">
            <a:extLst>
              <a:ext uri="{FF2B5EF4-FFF2-40B4-BE49-F238E27FC236}">
                <a16:creationId xmlns:a16="http://schemas.microsoft.com/office/drawing/2014/main" id="{F684CB9A-41E6-26AB-8865-C0EE0529964C}"/>
              </a:ext>
            </a:extLst>
          </p:cNvPr>
          <p:cNvSpPr txBox="1"/>
          <p:nvPr/>
        </p:nvSpPr>
        <p:spPr>
          <a:xfrm>
            <a:off x="6664334" y="2544164"/>
            <a:ext cx="1314322" cy="246221"/>
          </a:xfrm>
          <a:prstGeom prst="rect">
            <a:avLst/>
          </a:prstGeom>
          <a:noFill/>
        </p:spPr>
        <p:txBody>
          <a:bodyPr wrap="square">
            <a:spAutoFit/>
          </a:bodyPr>
          <a:lstStyle/>
          <a:p>
            <a:r>
              <a:rPr lang="en-SG" altLang="zh-SG" sz="1000" dirty="0"/>
              <a:t>MLP(HW)</a:t>
            </a:r>
          </a:p>
        </p:txBody>
      </p:sp>
      <p:sp>
        <p:nvSpPr>
          <p:cNvPr id="18" name="文本框 17">
            <a:extLst>
              <a:ext uri="{FF2B5EF4-FFF2-40B4-BE49-F238E27FC236}">
                <a16:creationId xmlns:a16="http://schemas.microsoft.com/office/drawing/2014/main" id="{56E4E3EF-4859-13CC-89EE-0D8A05E155B0}"/>
              </a:ext>
            </a:extLst>
          </p:cNvPr>
          <p:cNvSpPr txBox="1"/>
          <p:nvPr/>
        </p:nvSpPr>
        <p:spPr>
          <a:xfrm>
            <a:off x="4378334" y="4645034"/>
            <a:ext cx="4572000" cy="246221"/>
          </a:xfrm>
          <a:prstGeom prst="rect">
            <a:avLst/>
          </a:prstGeom>
          <a:noFill/>
        </p:spPr>
        <p:txBody>
          <a:bodyPr wrap="square">
            <a:spAutoFit/>
          </a:bodyPr>
          <a:lstStyle/>
          <a:p>
            <a:r>
              <a:rPr lang="en-SG" altLang="zh-SG" sz="1000" dirty="0"/>
              <a:t>MLP&amp;CNN(HW)</a:t>
            </a:r>
          </a:p>
        </p:txBody>
      </p:sp>
    </p:spTree>
    <p:extLst>
      <p:ext uri="{BB962C8B-B14F-4D97-AF65-F5344CB8AC3E}">
        <p14:creationId xmlns:p14="http://schemas.microsoft.com/office/powerpoint/2010/main" val="3272735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6E15B267-F489-6A54-C6F6-12F4F05EAA6B}"/>
              </a:ext>
            </a:extLst>
          </p:cNvPr>
          <p:cNvGraphicFramePr>
            <a:graphicFrameLocks noGrp="1"/>
          </p:cNvGraphicFramePr>
          <p:nvPr>
            <p:extLst>
              <p:ext uri="{D42A27DB-BD31-4B8C-83A1-F6EECF244321}">
                <p14:modId xmlns:p14="http://schemas.microsoft.com/office/powerpoint/2010/main" val="2953692593"/>
              </p:ext>
            </p:extLst>
          </p:nvPr>
        </p:nvGraphicFramePr>
        <p:xfrm>
          <a:off x="457200" y="1510023"/>
          <a:ext cx="8229600" cy="1649600"/>
        </p:xfrm>
        <a:graphic>
          <a:graphicData uri="http://schemas.openxmlformats.org/drawingml/2006/table">
            <a:tbl>
              <a:tblPr/>
              <a:tblGrid>
                <a:gridCol w="2057400">
                  <a:extLst>
                    <a:ext uri="{9D8B030D-6E8A-4147-A177-3AD203B41FA5}">
                      <a16:colId xmlns:a16="http://schemas.microsoft.com/office/drawing/2014/main" val="3317129971"/>
                    </a:ext>
                  </a:extLst>
                </a:gridCol>
                <a:gridCol w="2057400">
                  <a:extLst>
                    <a:ext uri="{9D8B030D-6E8A-4147-A177-3AD203B41FA5}">
                      <a16:colId xmlns:a16="http://schemas.microsoft.com/office/drawing/2014/main" val="2032179810"/>
                    </a:ext>
                  </a:extLst>
                </a:gridCol>
                <a:gridCol w="2057400">
                  <a:extLst>
                    <a:ext uri="{9D8B030D-6E8A-4147-A177-3AD203B41FA5}">
                      <a16:colId xmlns:a16="http://schemas.microsoft.com/office/drawing/2014/main" val="2799226924"/>
                    </a:ext>
                  </a:extLst>
                </a:gridCol>
                <a:gridCol w="2057400">
                  <a:extLst>
                    <a:ext uri="{9D8B030D-6E8A-4147-A177-3AD203B41FA5}">
                      <a16:colId xmlns:a16="http://schemas.microsoft.com/office/drawing/2014/main" val="1344381745"/>
                    </a:ext>
                  </a:extLst>
                </a:gridCol>
              </a:tblGrid>
              <a:tr h="412400">
                <a:tc>
                  <a:txBody>
                    <a:bodyPr/>
                    <a:lstStyle/>
                    <a:p>
                      <a:pPr algn="l"/>
                      <a:r>
                        <a:rPr lang="en-US" sz="1700" b="0">
                          <a:effectLst/>
                        </a:rPr>
                        <a:t>Algorithm</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700">
                          <a:effectLst/>
                        </a:rPr>
                        <a:t>MLP</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700">
                          <a:effectLst/>
                        </a:rPr>
                        <a:t>CNN</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a:r>
                        <a:rPr lang="en-US" sz="1700">
                          <a:effectLst/>
                        </a:rPr>
                        <a:t>Diverse DNN</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147448083"/>
                  </a:ext>
                </a:extLst>
              </a:tr>
              <a:tr h="412400">
                <a:tc>
                  <a:txBody>
                    <a:bodyPr/>
                    <a:lstStyle/>
                    <a:p>
                      <a:pPr algn="l"/>
                      <a:r>
                        <a:rPr lang="en-US" sz="1700" b="0" dirty="0">
                          <a:effectLst/>
                        </a:rPr>
                        <a:t>GSM</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effectLst/>
                        </a:rPr>
                        <a:t>(GE = 140)</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effectLst/>
                        </a:rPr>
                        <a:t>(GE = 135)</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effectLst/>
                        </a:rPr>
                        <a:t>(GE = 136)</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2796758"/>
                  </a:ext>
                </a:extLst>
              </a:tr>
              <a:tr h="412400">
                <a:tc>
                  <a:txBody>
                    <a:bodyPr/>
                    <a:lstStyle/>
                    <a:p>
                      <a:pPr algn="l"/>
                      <a:r>
                        <a:rPr lang="en-US" sz="1700" b="0" dirty="0">
                          <a:solidFill>
                            <a:schemeClr val="tx1"/>
                          </a:solidFill>
                          <a:effectLst/>
                        </a:rPr>
                        <a:t>EAI with </a:t>
                      </a:r>
                      <a:r>
                        <a:rPr lang="en-US" sz="1700" b="0" dirty="0" err="1">
                          <a:solidFill>
                            <a:schemeClr val="tx1"/>
                          </a:solidFill>
                          <a:effectLst/>
                        </a:rPr>
                        <a:t>ge</a:t>
                      </a:r>
                      <a:r>
                        <a:rPr lang="en-US" sz="1700" b="0" baseline="-25000" dirty="0" err="1">
                          <a:solidFill>
                            <a:schemeClr val="tx1"/>
                          </a:solidFill>
                          <a:effectLst/>
                        </a:rPr>
                        <a:t>+ntge</a:t>
                      </a:r>
                      <a:endParaRPr lang="en-US" sz="1700" b="0" dirty="0">
                        <a:solidFill>
                          <a:schemeClr val="tx1"/>
                        </a:solidFill>
                        <a:effectLst/>
                      </a:endParaRP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solidFill>
                            <a:schemeClr val="tx1"/>
                          </a:solidFill>
                          <a:effectLst/>
                        </a:rPr>
                        <a:t>(GE = 34)</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solidFill>
                            <a:schemeClr val="tx1"/>
                          </a:solidFill>
                          <a:effectLst/>
                        </a:rPr>
                        <a:t>(GE = 1)</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altLang="zh-SG" sz="1700" dirty="0">
                          <a:solidFill>
                            <a:srgbClr val="FF0000"/>
                          </a:solidFill>
                          <a:effectLst/>
                        </a:rPr>
                        <a:t>914</a:t>
                      </a:r>
                      <a:endParaRPr lang="zh-SG" altLang="en-US" sz="1700" dirty="0">
                        <a:solidFill>
                          <a:srgbClr val="FF0000"/>
                        </a:solidFill>
                        <a:effectLst/>
                      </a:endParaRP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13138233"/>
                  </a:ext>
                </a:extLst>
              </a:tr>
              <a:tr h="412400">
                <a:tc>
                  <a:txBody>
                    <a:bodyPr/>
                    <a:lstStyle/>
                    <a:p>
                      <a:pPr algn="l"/>
                      <a:r>
                        <a:rPr lang="en-US" sz="1700" b="0" dirty="0">
                          <a:solidFill>
                            <a:schemeClr val="tx1"/>
                          </a:solidFill>
                          <a:effectLst/>
                        </a:rPr>
                        <a:t>EAI with </a:t>
                      </a:r>
                      <a:r>
                        <a:rPr lang="en-US" sz="1700" b="0" dirty="0" err="1">
                          <a:solidFill>
                            <a:schemeClr val="tx1"/>
                          </a:solidFill>
                          <a:effectLst/>
                        </a:rPr>
                        <a:t>val_loss</a:t>
                      </a:r>
                      <a:endParaRPr lang="en-US" sz="1700" b="0" dirty="0">
                        <a:solidFill>
                          <a:schemeClr val="tx1"/>
                        </a:solidFill>
                        <a:effectLst/>
                      </a:endParaRP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solidFill>
                            <a:schemeClr val="tx1"/>
                          </a:solidFill>
                          <a:effectLst/>
                        </a:rPr>
                        <a:t>(GE = 220)</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solidFill>
                            <a:schemeClr val="tx1"/>
                          </a:solidFill>
                          <a:effectLst/>
                        </a:rPr>
                        <a:t>(GE = 179)</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en-US" sz="1700" dirty="0">
                          <a:solidFill>
                            <a:schemeClr val="tx1"/>
                          </a:solidFill>
                          <a:effectLst/>
                        </a:rPr>
                        <a:t>(GE = 138)</a:t>
                      </a:r>
                    </a:p>
                  </a:txBody>
                  <a:tcPr marL="73643" marR="73643" marT="73643" marB="7364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4689411"/>
                  </a:ext>
                </a:extLst>
              </a:tr>
            </a:tbl>
          </a:graphicData>
        </a:graphic>
      </p:graphicFrame>
      <p:sp>
        <p:nvSpPr>
          <p:cNvPr id="3" name="Rectangle 1">
            <a:extLst>
              <a:ext uri="{FF2B5EF4-FFF2-40B4-BE49-F238E27FC236}">
                <a16:creationId xmlns:a16="http://schemas.microsoft.com/office/drawing/2014/main" id="{8BC38D0A-4239-E4BD-78EF-C2B1EFD86355}"/>
              </a:ext>
            </a:extLst>
          </p:cNvPr>
          <p:cNvSpPr>
            <a:spLocks noChangeArrowheads="1"/>
          </p:cNvSpPr>
          <p:nvPr/>
        </p:nvSpPr>
        <p:spPr bwMode="auto">
          <a:xfrm>
            <a:off x="457200" y="151011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zh-SG" altLang="zh-SG" sz="1800" b="0" i="0" u="none" strike="noStrike" cap="none" normalizeH="0" baseline="0">
                <a:ln>
                  <a:noFill/>
                </a:ln>
                <a:solidFill>
                  <a:schemeClr val="tx1"/>
                </a:solidFill>
                <a:effectLst/>
                <a:latin typeface="Arial" panose="020B0604020202020204" pitchFamily="34" charset="0"/>
              </a:rPr>
            </a:br>
            <a:endParaRPr kumimoji="0" lang="zh-SG" altLang="zh-SG" sz="1800" b="0" i="0" u="none" strike="noStrike" cap="none" normalizeH="0" baseline="0">
              <a:ln>
                <a:noFill/>
              </a:ln>
              <a:solidFill>
                <a:schemeClr val="tx1"/>
              </a:solidFill>
              <a:effectLst/>
              <a:latin typeface="Arial" panose="020B0604020202020204" pitchFamily="34" charset="0"/>
            </a:endParaRPr>
          </a:p>
        </p:txBody>
      </p:sp>
      <p:sp>
        <p:nvSpPr>
          <p:cNvPr id="5" name="文本框 4">
            <a:extLst>
              <a:ext uri="{FF2B5EF4-FFF2-40B4-BE49-F238E27FC236}">
                <a16:creationId xmlns:a16="http://schemas.microsoft.com/office/drawing/2014/main" id="{CF45D12C-5334-BC15-F6E2-0D4B558CF275}"/>
              </a:ext>
            </a:extLst>
          </p:cNvPr>
          <p:cNvSpPr txBox="1"/>
          <p:nvPr/>
        </p:nvSpPr>
        <p:spPr>
          <a:xfrm>
            <a:off x="845648" y="259279"/>
            <a:ext cx="7841152" cy="954107"/>
          </a:xfrm>
          <a:prstGeom prst="rect">
            <a:avLst/>
          </a:prstGeom>
          <a:noFill/>
        </p:spPr>
        <p:txBody>
          <a:bodyPr wrap="square">
            <a:spAutoFit/>
          </a:bodyPr>
          <a:lstStyle/>
          <a:p>
            <a:r>
              <a:rPr lang="en-US" altLang="zh-SG" sz="2800" dirty="0"/>
              <a:t>NTGE for different algorithms and leakage models</a:t>
            </a:r>
          </a:p>
          <a:p>
            <a:r>
              <a:rPr lang="en-US" altLang="zh-SG" sz="2800" dirty="0"/>
              <a:t>in the ASCON4 Dataset</a:t>
            </a:r>
            <a:endParaRPr lang="zh-SG" altLang="en-US" sz="2800" dirty="0"/>
          </a:p>
        </p:txBody>
      </p:sp>
    </p:spTree>
    <p:extLst>
      <p:ext uri="{BB962C8B-B14F-4D97-AF65-F5344CB8AC3E}">
        <p14:creationId xmlns:p14="http://schemas.microsoft.com/office/powerpoint/2010/main" val="3154499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5B373F58-D425-5FC7-1D44-9C011D80AF5D}"/>
              </a:ext>
            </a:extLst>
          </p:cNvPr>
          <p:cNvSpPr txBox="1"/>
          <p:nvPr/>
        </p:nvSpPr>
        <p:spPr>
          <a:xfrm>
            <a:off x="4199799" y="-11304"/>
            <a:ext cx="4572000" cy="523220"/>
          </a:xfrm>
          <a:prstGeom prst="rect">
            <a:avLst/>
          </a:prstGeom>
          <a:noFill/>
        </p:spPr>
        <p:txBody>
          <a:bodyPr wrap="square">
            <a:spAutoFit/>
          </a:bodyPr>
          <a:lstStyle/>
          <a:p>
            <a:r>
              <a:rPr lang="en-US" altLang="zh-SG" sz="2800" dirty="0"/>
              <a:t>ASCON4</a:t>
            </a:r>
          </a:p>
        </p:txBody>
      </p:sp>
      <p:sp>
        <p:nvSpPr>
          <p:cNvPr id="8" name="文本框 7">
            <a:extLst>
              <a:ext uri="{FF2B5EF4-FFF2-40B4-BE49-F238E27FC236}">
                <a16:creationId xmlns:a16="http://schemas.microsoft.com/office/drawing/2014/main" id="{9E43E1FB-E3AD-48A3-51F1-CB01611559AC}"/>
              </a:ext>
            </a:extLst>
          </p:cNvPr>
          <p:cNvSpPr txBox="1"/>
          <p:nvPr/>
        </p:nvSpPr>
        <p:spPr>
          <a:xfrm>
            <a:off x="2847773" y="2547626"/>
            <a:ext cx="4572000" cy="246221"/>
          </a:xfrm>
          <a:prstGeom prst="rect">
            <a:avLst/>
          </a:prstGeom>
          <a:noFill/>
        </p:spPr>
        <p:txBody>
          <a:bodyPr wrap="square">
            <a:spAutoFit/>
          </a:bodyPr>
          <a:lstStyle/>
          <a:p>
            <a:r>
              <a:rPr lang="en-SG" altLang="zh-SG" sz="1000" dirty="0"/>
              <a:t>CNN(ID)</a:t>
            </a:r>
          </a:p>
        </p:txBody>
      </p:sp>
      <p:sp>
        <p:nvSpPr>
          <p:cNvPr id="9" name="文本框 8">
            <a:extLst>
              <a:ext uri="{FF2B5EF4-FFF2-40B4-BE49-F238E27FC236}">
                <a16:creationId xmlns:a16="http://schemas.microsoft.com/office/drawing/2014/main" id="{0F382CDB-1C06-5F17-6EFE-787345380D47}"/>
              </a:ext>
            </a:extLst>
          </p:cNvPr>
          <p:cNvSpPr txBox="1"/>
          <p:nvPr/>
        </p:nvSpPr>
        <p:spPr>
          <a:xfrm>
            <a:off x="6755189" y="2551566"/>
            <a:ext cx="4572000" cy="246221"/>
          </a:xfrm>
          <a:prstGeom prst="rect">
            <a:avLst/>
          </a:prstGeom>
          <a:noFill/>
        </p:spPr>
        <p:txBody>
          <a:bodyPr wrap="square">
            <a:spAutoFit/>
          </a:bodyPr>
          <a:lstStyle/>
          <a:p>
            <a:r>
              <a:rPr lang="en-SG" altLang="zh-SG" sz="1000" dirty="0"/>
              <a:t>MLP(ID)</a:t>
            </a:r>
          </a:p>
        </p:txBody>
      </p:sp>
      <p:sp>
        <p:nvSpPr>
          <p:cNvPr id="10" name="文本框 9">
            <a:extLst>
              <a:ext uri="{FF2B5EF4-FFF2-40B4-BE49-F238E27FC236}">
                <a16:creationId xmlns:a16="http://schemas.microsoft.com/office/drawing/2014/main" id="{641D7D57-AC76-A8B7-2F23-3D3E23754634}"/>
              </a:ext>
            </a:extLst>
          </p:cNvPr>
          <p:cNvSpPr txBox="1"/>
          <p:nvPr/>
        </p:nvSpPr>
        <p:spPr>
          <a:xfrm>
            <a:off x="4469189" y="4663243"/>
            <a:ext cx="4572000" cy="246221"/>
          </a:xfrm>
          <a:prstGeom prst="rect">
            <a:avLst/>
          </a:prstGeom>
          <a:noFill/>
        </p:spPr>
        <p:txBody>
          <a:bodyPr wrap="square">
            <a:spAutoFit/>
          </a:bodyPr>
          <a:lstStyle/>
          <a:p>
            <a:r>
              <a:rPr lang="en-SG" altLang="zh-SG" sz="1000" dirty="0"/>
              <a:t>CNN&amp;MLP(ID)</a:t>
            </a:r>
          </a:p>
        </p:txBody>
      </p:sp>
      <p:pic>
        <p:nvPicPr>
          <p:cNvPr id="12" name="图片 11" descr="图表, 折线图&#10;&#10;AI 生成的内容可能不正确。">
            <a:extLst>
              <a:ext uri="{FF2B5EF4-FFF2-40B4-BE49-F238E27FC236}">
                <a16:creationId xmlns:a16="http://schemas.microsoft.com/office/drawing/2014/main" id="{017C8901-429B-3EFA-F3F6-FC5EB5001D3D}"/>
              </a:ext>
            </a:extLst>
          </p:cNvPr>
          <p:cNvPicPr>
            <a:picLocks noChangeAspect="1"/>
          </p:cNvPicPr>
          <p:nvPr/>
        </p:nvPicPr>
        <p:blipFill>
          <a:blip r:embed="rId2"/>
          <a:stretch>
            <a:fillRect/>
          </a:stretch>
        </p:blipFill>
        <p:spPr>
          <a:xfrm>
            <a:off x="1536192" y="425505"/>
            <a:ext cx="2847298" cy="2142047"/>
          </a:xfrm>
          <a:prstGeom prst="rect">
            <a:avLst/>
          </a:prstGeom>
        </p:spPr>
      </p:pic>
      <p:pic>
        <p:nvPicPr>
          <p:cNvPr id="14" name="图片 13" descr="图表&#10;&#10;AI 生成的内容可能不正确。">
            <a:extLst>
              <a:ext uri="{FF2B5EF4-FFF2-40B4-BE49-F238E27FC236}">
                <a16:creationId xmlns:a16="http://schemas.microsoft.com/office/drawing/2014/main" id="{521DDB8F-164C-7A6E-3EA5-AC63AFCD5402}"/>
              </a:ext>
            </a:extLst>
          </p:cNvPr>
          <p:cNvPicPr>
            <a:picLocks noChangeAspect="1"/>
          </p:cNvPicPr>
          <p:nvPr/>
        </p:nvPicPr>
        <p:blipFill>
          <a:blip r:embed="rId3"/>
          <a:stretch>
            <a:fillRect/>
          </a:stretch>
        </p:blipFill>
        <p:spPr>
          <a:xfrm>
            <a:off x="5537084" y="407521"/>
            <a:ext cx="2917151" cy="2194598"/>
          </a:xfrm>
          <a:prstGeom prst="rect">
            <a:avLst/>
          </a:prstGeom>
        </p:spPr>
      </p:pic>
      <p:pic>
        <p:nvPicPr>
          <p:cNvPr id="16" name="图片 15" descr="图表, 折线图&#10;&#10;AI 生成的内容可能不正确。">
            <a:extLst>
              <a:ext uri="{FF2B5EF4-FFF2-40B4-BE49-F238E27FC236}">
                <a16:creationId xmlns:a16="http://schemas.microsoft.com/office/drawing/2014/main" id="{58C27F37-BD7D-999F-7709-728F8E54C301}"/>
              </a:ext>
            </a:extLst>
          </p:cNvPr>
          <p:cNvPicPr>
            <a:picLocks noChangeAspect="1"/>
          </p:cNvPicPr>
          <p:nvPr/>
        </p:nvPicPr>
        <p:blipFill>
          <a:blip r:embed="rId4"/>
          <a:stretch>
            <a:fillRect/>
          </a:stretch>
        </p:blipFill>
        <p:spPr>
          <a:xfrm>
            <a:off x="3705288" y="2646874"/>
            <a:ext cx="2675004" cy="2012429"/>
          </a:xfrm>
          <a:prstGeom prst="rect">
            <a:avLst/>
          </a:prstGeom>
        </p:spPr>
      </p:pic>
    </p:spTree>
    <p:extLst>
      <p:ext uri="{BB962C8B-B14F-4D97-AF65-F5344CB8AC3E}">
        <p14:creationId xmlns:p14="http://schemas.microsoft.com/office/powerpoint/2010/main" val="2603904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DDE430F-8B18-E3DC-EFD1-1CFB46512B9E}"/>
            </a:ext>
          </a:extLst>
        </p:cNvPr>
        <p:cNvGrpSpPr/>
        <p:nvPr/>
      </p:nvGrpSpPr>
      <p:grpSpPr>
        <a:xfrm>
          <a:off x="0" y="0"/>
          <a:ext cx="0" cy="0"/>
          <a:chOff x="0" y="0"/>
          <a:chExt cx="0" cy="0"/>
        </a:xfrm>
      </p:grpSpPr>
      <p:sp>
        <p:nvSpPr>
          <p:cNvPr id="67" name="Title 3">
            <a:extLst>
              <a:ext uri="{FF2B5EF4-FFF2-40B4-BE49-F238E27FC236}">
                <a16:creationId xmlns:a16="http://schemas.microsoft.com/office/drawing/2014/main" id="{0C369523-76CA-C524-D287-1013EA21F3E5}"/>
              </a:ext>
            </a:extLst>
          </p:cNvPr>
          <p:cNvSpPr txBox="1">
            <a:spLocks/>
          </p:cNvSpPr>
          <p:nvPr/>
        </p:nvSpPr>
        <p:spPr>
          <a:xfrm>
            <a:off x="457198" y="96224"/>
            <a:ext cx="8845421" cy="702860"/>
          </a:xfrm>
          <a:prstGeom prst="rect">
            <a:avLst/>
          </a:prstGeom>
        </p:spPr>
        <p:txBody>
          <a:bodyPr>
            <a:normAutofit/>
          </a:bodyPr>
          <a:lstStyle>
            <a:lvl1pPr algn="l" defTabSz="457200" rtl="0" eaLnBrk="1" latinLnBrk="0" hangingPunct="1">
              <a:spcBef>
                <a:spcPct val="0"/>
              </a:spcBef>
              <a:buNone/>
              <a:defRPr sz="3600" b="1" kern="1200">
                <a:solidFill>
                  <a:schemeClr val="bg1"/>
                </a:solidFill>
                <a:latin typeface="Arial"/>
                <a:ea typeface="+mj-ea"/>
                <a:cs typeface="+mj-cs"/>
              </a:defRPr>
            </a:lvl1pPr>
          </a:lstStyle>
          <a:p>
            <a:endParaRPr lang="en-US" sz="2800">
              <a:solidFill>
                <a:schemeClr val="tx2"/>
              </a:solidFill>
              <a:latin typeface="+mn-lt"/>
            </a:endParaRPr>
          </a:p>
        </p:txBody>
      </p:sp>
      <p:sp>
        <p:nvSpPr>
          <p:cNvPr id="5" name="Title 6">
            <a:extLst>
              <a:ext uri="{FF2B5EF4-FFF2-40B4-BE49-F238E27FC236}">
                <a16:creationId xmlns:a16="http://schemas.microsoft.com/office/drawing/2014/main" id="{EE968F5F-3295-C66F-6D55-860EFC793855}"/>
              </a:ext>
            </a:extLst>
          </p:cNvPr>
          <p:cNvSpPr txBox="1">
            <a:spLocks/>
          </p:cNvSpPr>
          <p:nvPr/>
        </p:nvSpPr>
        <p:spPr>
          <a:xfrm>
            <a:off x="318188" y="32301"/>
            <a:ext cx="8587920" cy="702860"/>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sz="3600" b="1" kern="1200">
                <a:solidFill>
                  <a:schemeClr val="bg1"/>
                </a:solidFill>
                <a:latin typeface="Arial"/>
                <a:ea typeface="+mj-ea"/>
                <a:cs typeface="+mj-cs"/>
              </a:defRPr>
            </a:lvl1pPr>
          </a:lstStyle>
          <a:p>
            <a:r>
              <a:rPr lang="en-US" sz="3100" dirty="0">
                <a:solidFill>
                  <a:schemeClr val="tx2"/>
                </a:solidFill>
                <a:latin typeface="+mn-lt"/>
              </a:rPr>
              <a:t>Conclusion and Future Work</a:t>
            </a:r>
          </a:p>
        </p:txBody>
      </p:sp>
      <p:sp>
        <p:nvSpPr>
          <p:cNvPr id="3" name="文本框 2">
            <a:extLst>
              <a:ext uri="{FF2B5EF4-FFF2-40B4-BE49-F238E27FC236}">
                <a16:creationId xmlns:a16="http://schemas.microsoft.com/office/drawing/2014/main" id="{5593E0AF-16B9-8179-E01D-392339EE53D0}"/>
              </a:ext>
            </a:extLst>
          </p:cNvPr>
          <p:cNvSpPr txBox="1"/>
          <p:nvPr/>
        </p:nvSpPr>
        <p:spPr>
          <a:xfrm>
            <a:off x="318188" y="735161"/>
            <a:ext cx="8138293" cy="3785652"/>
          </a:xfrm>
          <a:prstGeom prst="rect">
            <a:avLst/>
          </a:prstGeom>
          <a:noFill/>
        </p:spPr>
        <p:txBody>
          <a:bodyPr wrap="square">
            <a:spAutoFit/>
          </a:bodyPr>
          <a:lstStyle/>
          <a:p>
            <a:r>
              <a:rPr lang="en-US" altLang="zh-SG" sz="1600" b="1" dirty="0"/>
              <a:t>Conclusions</a:t>
            </a:r>
          </a:p>
          <a:p>
            <a:pPr>
              <a:buFont typeface="Arial" panose="020B0604020202020204" pitchFamily="34" charset="0"/>
              <a:buChar char="•"/>
            </a:pPr>
            <a:r>
              <a:rPr lang="en-US" altLang="zh-SG" sz="1600" dirty="0"/>
              <a:t>Proposed a novel ensemble selection methodology called EAI for generating well-performing ensembles from pre-trained neural networks</a:t>
            </a:r>
          </a:p>
          <a:p>
            <a:pPr>
              <a:buFont typeface="Arial" panose="020B0604020202020204" pitchFamily="34" charset="0"/>
              <a:buChar char="•"/>
            </a:pPr>
            <a:r>
              <a:rPr lang="en-US" altLang="zh-SG" sz="1600" dirty="0"/>
              <a:t>EAI with </a:t>
            </a:r>
            <a:r>
              <a:rPr lang="en-US" altLang="zh-SG" sz="1600" b="0" dirty="0" err="1">
                <a:effectLst/>
              </a:rPr>
              <a:t>ge</a:t>
            </a:r>
            <a:r>
              <a:rPr lang="en-US" altLang="zh-SG" sz="1600" b="0" baseline="-25000" dirty="0" err="1">
                <a:effectLst/>
              </a:rPr>
              <a:t>+ntge</a:t>
            </a:r>
            <a:r>
              <a:rPr lang="en-US" altLang="zh-SG" sz="1600" b="0" baseline="-25000" dirty="0">
                <a:effectLst/>
              </a:rPr>
              <a:t>  </a:t>
            </a:r>
            <a:r>
              <a:rPr lang="en-US" altLang="zh-SG" sz="1600" dirty="0"/>
              <a:t>as fitness function: </a:t>
            </a:r>
          </a:p>
          <a:p>
            <a:pPr marL="742950" lvl="1" indent="-285750">
              <a:buFont typeface="Arial" panose="020B0604020202020204" pitchFamily="34" charset="0"/>
              <a:buChar char="•"/>
            </a:pPr>
            <a:r>
              <a:rPr lang="en-US" altLang="zh-SG" sz="1600" dirty="0"/>
              <a:t>Significantly reduces the number of traces required for successful key recovery compared to traditional GSM</a:t>
            </a:r>
          </a:p>
          <a:p>
            <a:pPr marL="742950" lvl="1" indent="-285750">
              <a:buFont typeface="Arial" panose="020B0604020202020204" pitchFamily="34" charset="0"/>
              <a:buChar char="•"/>
            </a:pPr>
            <a:r>
              <a:rPr lang="en-US" altLang="zh-SG" sz="1600" dirty="0"/>
              <a:t>Consistently outperforms other methods across five different datasets</a:t>
            </a:r>
          </a:p>
          <a:p>
            <a:pPr marL="742950" lvl="1" indent="-285750">
              <a:buFont typeface="Arial" panose="020B0604020202020204" pitchFamily="34" charset="0"/>
              <a:buChar char="•"/>
            </a:pPr>
            <a:r>
              <a:rPr lang="en-US" altLang="zh-SG" sz="1600" dirty="0"/>
              <a:t>Successfully recovered the secret key across all tested datasets</a:t>
            </a:r>
          </a:p>
          <a:p>
            <a:pPr>
              <a:buFont typeface="Arial" panose="020B0604020202020204" pitchFamily="34" charset="0"/>
              <a:buChar char="•"/>
            </a:pPr>
            <a:r>
              <a:rPr lang="en-US" altLang="zh-SG" sz="1600" dirty="0"/>
              <a:t>EAI with </a:t>
            </a:r>
            <a:r>
              <a:rPr lang="en-US" altLang="zh-SG" sz="1600" dirty="0" err="1"/>
              <a:t>val_loss</a:t>
            </a:r>
            <a:r>
              <a:rPr lang="en-US" altLang="zh-SG" sz="1600" dirty="0"/>
              <a:t> as fitness function: </a:t>
            </a:r>
          </a:p>
          <a:p>
            <a:pPr marL="742950" lvl="1" indent="-285750">
              <a:buFont typeface="Arial" panose="020B0604020202020204" pitchFamily="34" charset="0"/>
              <a:buChar char="•"/>
            </a:pPr>
            <a:r>
              <a:rPr lang="en-US" altLang="zh-SG" sz="1600" dirty="0"/>
              <a:t>Did not find well-performing ensembles</a:t>
            </a:r>
          </a:p>
          <a:p>
            <a:pPr marL="742950" lvl="1" indent="-285750">
              <a:buFont typeface="Arial" panose="020B0604020202020204" pitchFamily="34" charset="0"/>
              <a:buChar char="•"/>
            </a:pPr>
            <a:r>
              <a:rPr lang="en-US" altLang="zh-SG" sz="1600" dirty="0"/>
              <a:t>Often performed worse than GSM</a:t>
            </a:r>
          </a:p>
          <a:p>
            <a:pPr marL="742950" lvl="1" indent="-285750">
              <a:buFont typeface="Arial" panose="020B0604020202020204" pitchFamily="34" charset="0"/>
              <a:buChar char="•"/>
            </a:pPr>
            <a:r>
              <a:rPr lang="en-US" altLang="zh-SG" sz="1600" dirty="0"/>
              <a:t>Shows that choosing the right fitness function is critical</a:t>
            </a:r>
          </a:p>
          <a:p>
            <a:pPr>
              <a:buFont typeface="Arial" panose="020B0604020202020204" pitchFamily="34" charset="0"/>
              <a:buChar char="•"/>
            </a:pPr>
            <a:r>
              <a:rPr lang="en-US" altLang="zh-SG" sz="1600" dirty="0"/>
              <a:t>Recommendation: Use </a:t>
            </a:r>
            <a:r>
              <a:rPr lang="en-US" altLang="zh-SG" sz="1600" b="0" dirty="0" err="1">
                <a:effectLst/>
              </a:rPr>
              <a:t>ge</a:t>
            </a:r>
            <a:r>
              <a:rPr lang="en-US" altLang="zh-SG" sz="1600" b="0" baseline="-25000" dirty="0" err="1">
                <a:effectLst/>
              </a:rPr>
              <a:t>+ntge</a:t>
            </a:r>
            <a:r>
              <a:rPr lang="en-US" altLang="zh-SG" sz="1600" b="0" baseline="-25000" dirty="0">
                <a:effectLst/>
              </a:rPr>
              <a:t> </a:t>
            </a:r>
            <a:r>
              <a:rPr lang="en-US" altLang="zh-SG" sz="1600" dirty="0"/>
              <a:t>as the primary fitness function when employing EAI</a:t>
            </a:r>
          </a:p>
          <a:p>
            <a:pPr>
              <a:buFont typeface="Arial" panose="020B0604020202020204" pitchFamily="34" charset="0"/>
              <a:buChar char="•"/>
            </a:pPr>
            <a:r>
              <a:rPr lang="en-US" altLang="zh-SG" sz="1600" dirty="0"/>
              <a:t>Trade-off: EAI demands more computational resources and longer execution </a:t>
            </a:r>
            <a:r>
              <a:rPr lang="en-US" altLang="zh-SG" sz="1600" dirty="0" err="1"/>
              <a:t>times.If</a:t>
            </a:r>
            <a:r>
              <a:rPr lang="en-US" altLang="zh-SG" sz="1600" dirty="0"/>
              <a:t> resources are limited, GSM remains a preferable alternative</a:t>
            </a:r>
          </a:p>
        </p:txBody>
      </p:sp>
    </p:spTree>
    <p:extLst>
      <p:ext uri="{BB962C8B-B14F-4D97-AF65-F5344CB8AC3E}">
        <p14:creationId xmlns:p14="http://schemas.microsoft.com/office/powerpoint/2010/main" val="2976410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B0EE-1135-7102-E638-99A7307C7B40}"/>
              </a:ext>
            </a:extLst>
          </p:cNvPr>
          <p:cNvSpPr>
            <a:spLocks noGrp="1"/>
          </p:cNvSpPr>
          <p:nvPr>
            <p:ph type="title"/>
          </p:nvPr>
        </p:nvSpPr>
        <p:spPr>
          <a:xfrm>
            <a:off x="197069" y="99531"/>
            <a:ext cx="3058510" cy="857250"/>
          </a:xfrm>
        </p:spPr>
        <p:txBody>
          <a:bodyPr>
            <a:normAutofit/>
          </a:bodyPr>
          <a:lstStyle/>
          <a:p>
            <a:r>
              <a:rPr lang="en-US" sz="3200" dirty="0"/>
              <a:t>Profiling Attack</a:t>
            </a:r>
          </a:p>
        </p:txBody>
      </p:sp>
      <p:pic>
        <p:nvPicPr>
          <p:cNvPr id="5" name="Content Placeholder 4">
            <a:extLst>
              <a:ext uri="{FF2B5EF4-FFF2-40B4-BE49-F238E27FC236}">
                <a16:creationId xmlns:a16="http://schemas.microsoft.com/office/drawing/2014/main" id="{B8EF53C9-9C11-4043-BA4E-F3FA9D970CE1}"/>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397148" y="956781"/>
            <a:ext cx="6791137" cy="4208461"/>
          </a:xfrm>
        </p:spPr>
      </p:pic>
    </p:spTree>
    <p:extLst>
      <p:ext uri="{BB962C8B-B14F-4D97-AF65-F5344CB8AC3E}">
        <p14:creationId xmlns:p14="http://schemas.microsoft.com/office/powerpoint/2010/main" val="2156067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A96CA-5DA2-50A4-37EB-862EAD03C3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EB552C-AB29-FFDF-8FE6-D22B7A29EC17}"/>
              </a:ext>
            </a:extLst>
          </p:cNvPr>
          <p:cNvSpPr>
            <a:spLocks noGrp="1"/>
          </p:cNvSpPr>
          <p:nvPr>
            <p:ph type="title"/>
          </p:nvPr>
        </p:nvSpPr>
        <p:spPr>
          <a:xfrm>
            <a:off x="184377" y="0"/>
            <a:ext cx="5360212" cy="857250"/>
          </a:xfrm>
        </p:spPr>
        <p:txBody>
          <a:bodyPr>
            <a:normAutofit fontScale="90000"/>
          </a:bodyPr>
          <a:lstStyle/>
          <a:p>
            <a:r>
              <a:rPr lang="en-US" sz="3200" dirty="0"/>
              <a:t>Deep Neural Networks (DNNs)</a:t>
            </a:r>
          </a:p>
        </p:txBody>
      </p:sp>
      <p:pic>
        <p:nvPicPr>
          <p:cNvPr id="10" name="Graphic 9">
            <a:extLst>
              <a:ext uri="{FF2B5EF4-FFF2-40B4-BE49-F238E27FC236}">
                <a16:creationId xmlns:a16="http://schemas.microsoft.com/office/drawing/2014/main" id="{D294D7AD-38A9-030F-A093-74E514978F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8163" y="756372"/>
            <a:ext cx="5987674" cy="3112188"/>
          </a:xfrm>
          <a:prstGeom prst="rect">
            <a:avLst/>
          </a:prstGeom>
        </p:spPr>
      </p:pic>
      <p:sp>
        <p:nvSpPr>
          <p:cNvPr id="11" name="TextBox 10">
            <a:extLst>
              <a:ext uri="{FF2B5EF4-FFF2-40B4-BE49-F238E27FC236}">
                <a16:creationId xmlns:a16="http://schemas.microsoft.com/office/drawing/2014/main" id="{49ECBC7F-5EB4-3DD1-C5DA-4ECC34F5AB57}"/>
              </a:ext>
            </a:extLst>
          </p:cNvPr>
          <p:cNvSpPr txBox="1"/>
          <p:nvPr/>
        </p:nvSpPr>
        <p:spPr>
          <a:xfrm>
            <a:off x="1255222" y="3817112"/>
            <a:ext cx="7015942" cy="923330"/>
          </a:xfrm>
          <a:prstGeom prst="rect">
            <a:avLst/>
          </a:prstGeom>
          <a:noFill/>
        </p:spPr>
        <p:txBody>
          <a:bodyPr wrap="square" rtlCol="0">
            <a:spAutoFit/>
          </a:bodyPr>
          <a:lstStyle/>
          <a:p>
            <a:pPr marL="285750" indent="-285750">
              <a:buFont typeface="Arial" panose="020B0604020202020204" pitchFamily="34" charset="0"/>
              <a:buChar char="•"/>
            </a:pPr>
            <a:r>
              <a:rPr lang="en-US" dirty="0"/>
              <a:t>DNNs are layers of weights trained for various tasks.</a:t>
            </a:r>
          </a:p>
          <a:p>
            <a:pPr marL="285750" indent="-285750">
              <a:buFont typeface="Arial" panose="020B0604020202020204" pitchFamily="34" charset="0"/>
              <a:buChar char="•"/>
            </a:pPr>
            <a:r>
              <a:rPr lang="en-US" dirty="0"/>
              <a:t>Common DNNs are like Multilayer </a:t>
            </a:r>
            <a:r>
              <a:rPr lang="en-US" dirty="0" err="1"/>
              <a:t>Perceptrons</a:t>
            </a:r>
            <a:r>
              <a:rPr lang="en-US" dirty="0"/>
              <a:t> (MLPs) and Convolutional Neural Networks (CNNs)</a:t>
            </a:r>
          </a:p>
        </p:txBody>
      </p:sp>
    </p:spTree>
    <p:extLst>
      <p:ext uri="{BB962C8B-B14F-4D97-AF65-F5344CB8AC3E}">
        <p14:creationId xmlns:p14="http://schemas.microsoft.com/office/powerpoint/2010/main" val="778832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2E865-DF5F-BA55-886D-F2110B6020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744C80-2F98-EAD3-1719-F4125BE0247F}"/>
              </a:ext>
            </a:extLst>
          </p:cNvPr>
          <p:cNvSpPr>
            <a:spLocks noGrp="1"/>
          </p:cNvSpPr>
          <p:nvPr>
            <p:ph type="title"/>
          </p:nvPr>
        </p:nvSpPr>
        <p:spPr>
          <a:xfrm>
            <a:off x="184377" y="0"/>
            <a:ext cx="4523614" cy="857250"/>
          </a:xfrm>
        </p:spPr>
        <p:txBody>
          <a:bodyPr>
            <a:normAutofit fontScale="90000"/>
          </a:bodyPr>
          <a:lstStyle/>
          <a:p>
            <a:r>
              <a:rPr lang="en-US" sz="3200" dirty="0"/>
              <a:t>Profiling Attack with DNN</a:t>
            </a:r>
          </a:p>
        </p:txBody>
      </p:sp>
      <p:pic>
        <p:nvPicPr>
          <p:cNvPr id="7" name="Graphic 6">
            <a:extLst>
              <a:ext uri="{FF2B5EF4-FFF2-40B4-BE49-F238E27FC236}">
                <a16:creationId xmlns:a16="http://schemas.microsoft.com/office/drawing/2014/main" id="{B6A14810-BDFC-713B-8E56-ED59DF7891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518" y="1051765"/>
            <a:ext cx="4905556" cy="3039969"/>
          </a:xfrm>
          <a:prstGeom prst="rect">
            <a:avLst/>
          </a:prstGeom>
        </p:spPr>
      </p:pic>
      <p:graphicFrame>
        <p:nvGraphicFramePr>
          <p:cNvPr id="8" name="Table 7">
            <a:extLst>
              <a:ext uri="{FF2B5EF4-FFF2-40B4-BE49-F238E27FC236}">
                <a16:creationId xmlns:a16="http://schemas.microsoft.com/office/drawing/2014/main" id="{260672D4-4A66-0569-1E57-09483B70D1B0}"/>
              </a:ext>
            </a:extLst>
          </p:cNvPr>
          <p:cNvGraphicFramePr>
            <a:graphicFrameLocks noGrp="1"/>
          </p:cNvGraphicFramePr>
          <p:nvPr/>
        </p:nvGraphicFramePr>
        <p:xfrm>
          <a:off x="5189034" y="747905"/>
          <a:ext cx="3832240" cy="3192193"/>
        </p:xfrm>
        <a:graphic>
          <a:graphicData uri="http://schemas.openxmlformats.org/drawingml/2006/table">
            <a:tbl>
              <a:tblPr firstRow="1" bandRow="1">
                <a:tableStyleId>{5C22544A-7EE6-4342-B048-85BDC9FD1C3A}</a:tableStyleId>
              </a:tblPr>
              <a:tblGrid>
                <a:gridCol w="1916120">
                  <a:extLst>
                    <a:ext uri="{9D8B030D-6E8A-4147-A177-3AD203B41FA5}">
                      <a16:colId xmlns:a16="http://schemas.microsoft.com/office/drawing/2014/main" val="1408852862"/>
                    </a:ext>
                  </a:extLst>
                </a:gridCol>
                <a:gridCol w="1916120">
                  <a:extLst>
                    <a:ext uri="{9D8B030D-6E8A-4147-A177-3AD203B41FA5}">
                      <a16:colId xmlns:a16="http://schemas.microsoft.com/office/drawing/2014/main" val="4239577108"/>
                    </a:ext>
                  </a:extLst>
                </a:gridCol>
              </a:tblGrid>
              <a:tr h="603929">
                <a:tc>
                  <a:txBody>
                    <a:bodyPr/>
                    <a:lstStyle/>
                    <a:p>
                      <a:r>
                        <a:rPr lang="en-US" sz="1200" dirty="0"/>
                        <a:t>Classical SCA </a:t>
                      </a:r>
                    </a:p>
                    <a:p>
                      <a:r>
                        <a:rPr lang="en-US" sz="1200" dirty="0"/>
                        <a:t>(i.e. Template Attack)</a:t>
                      </a:r>
                    </a:p>
                  </a:txBody>
                  <a:tcPr/>
                </a:tc>
                <a:tc>
                  <a:txBody>
                    <a:bodyPr/>
                    <a:lstStyle/>
                    <a:p>
                      <a:r>
                        <a:rPr lang="en-US" sz="1200" dirty="0"/>
                        <a:t>DNN-based attack</a:t>
                      </a:r>
                    </a:p>
                  </a:txBody>
                  <a:tcPr/>
                </a:tc>
                <a:extLst>
                  <a:ext uri="{0D108BD9-81ED-4DB2-BD59-A6C34878D82A}">
                    <a16:rowId xmlns:a16="http://schemas.microsoft.com/office/drawing/2014/main" val="2054766647"/>
                  </a:ext>
                </a:extLst>
              </a:tr>
              <a:tr h="603929">
                <a:tc>
                  <a:txBody>
                    <a:bodyPr/>
                    <a:lstStyle/>
                    <a:p>
                      <a:r>
                        <a:rPr lang="en-US" sz="1200" dirty="0"/>
                        <a:t>More traces to attack</a:t>
                      </a:r>
                    </a:p>
                  </a:txBody>
                  <a:tcPr/>
                </a:tc>
                <a:tc>
                  <a:txBody>
                    <a:bodyPr/>
                    <a:lstStyle/>
                    <a:p>
                      <a:r>
                        <a:rPr lang="en-US" sz="1200" dirty="0"/>
                        <a:t>Significantly lesser traces to attack</a:t>
                      </a:r>
                    </a:p>
                  </a:txBody>
                  <a:tcPr/>
                </a:tc>
                <a:extLst>
                  <a:ext uri="{0D108BD9-81ED-4DB2-BD59-A6C34878D82A}">
                    <a16:rowId xmlns:a16="http://schemas.microsoft.com/office/drawing/2014/main" val="4263432615"/>
                  </a:ext>
                </a:extLst>
              </a:tr>
              <a:tr h="1121581">
                <a:tc>
                  <a:txBody>
                    <a:bodyPr/>
                    <a:lstStyle/>
                    <a:p>
                      <a:r>
                        <a:rPr lang="en-US" sz="1200" dirty="0"/>
                        <a:t>Preprocessing to remove any </a:t>
                      </a:r>
                      <a:r>
                        <a:rPr lang="en-US" sz="1200" dirty="0" err="1"/>
                        <a:t>desynchronous</a:t>
                      </a:r>
                      <a:r>
                        <a:rPr lang="en-US" sz="1200" dirty="0"/>
                        <a:t> in the traces</a:t>
                      </a:r>
                    </a:p>
                  </a:txBody>
                  <a:tcPr/>
                </a:tc>
                <a:tc>
                  <a:txBody>
                    <a:bodyPr/>
                    <a:lstStyle/>
                    <a:p>
                      <a:r>
                        <a:rPr lang="en-US" sz="1200" dirty="0"/>
                        <a:t>No preprocessing needed</a:t>
                      </a:r>
                    </a:p>
                  </a:txBody>
                  <a:tcPr/>
                </a:tc>
                <a:extLst>
                  <a:ext uri="{0D108BD9-81ED-4DB2-BD59-A6C34878D82A}">
                    <a16:rowId xmlns:a16="http://schemas.microsoft.com/office/drawing/2014/main" val="258810098"/>
                  </a:ext>
                </a:extLst>
              </a:tr>
              <a:tr h="862754">
                <a:tc>
                  <a:txBody>
                    <a:bodyPr/>
                    <a:lstStyle/>
                    <a:p>
                      <a:r>
                        <a:rPr lang="en-US" sz="1200" dirty="0"/>
                        <a:t>Preprocessing to obtain Points of Interest (PoIs)</a:t>
                      </a:r>
                    </a:p>
                  </a:txBody>
                  <a:tcPr/>
                </a:tc>
                <a:tc>
                  <a:txBody>
                    <a:bodyPr/>
                    <a:lstStyle/>
                    <a:p>
                      <a:r>
                        <a:rPr lang="en-US" sz="1200" dirty="0"/>
                        <a:t>No preprocessing needed.</a:t>
                      </a:r>
                    </a:p>
                  </a:txBody>
                  <a:tcPr/>
                </a:tc>
                <a:extLst>
                  <a:ext uri="{0D108BD9-81ED-4DB2-BD59-A6C34878D82A}">
                    <a16:rowId xmlns:a16="http://schemas.microsoft.com/office/drawing/2014/main" val="704409461"/>
                  </a:ext>
                </a:extLst>
              </a:tr>
            </a:tbl>
          </a:graphicData>
        </a:graphic>
      </p:graphicFrame>
    </p:spTree>
    <p:extLst>
      <p:ext uri="{BB962C8B-B14F-4D97-AF65-F5344CB8AC3E}">
        <p14:creationId xmlns:p14="http://schemas.microsoft.com/office/powerpoint/2010/main" val="130873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60F67-323C-6798-C2B3-3CB4979E9040}"/>
              </a:ext>
            </a:extLst>
          </p:cNvPr>
          <p:cNvSpPr>
            <a:spLocks noGrp="1"/>
          </p:cNvSpPr>
          <p:nvPr>
            <p:ph type="title"/>
          </p:nvPr>
        </p:nvSpPr>
        <p:spPr>
          <a:xfrm>
            <a:off x="457200" y="422724"/>
            <a:ext cx="8229600" cy="595754"/>
          </a:xfrm>
        </p:spPr>
        <p:txBody>
          <a:bodyPr>
            <a:normAutofit fontScale="90000"/>
          </a:bodyPr>
          <a:lstStyle/>
          <a:p>
            <a:r>
              <a:rPr lang="en-US" sz="3600" dirty="0"/>
              <a:t>Related Works</a:t>
            </a:r>
          </a:p>
        </p:txBody>
      </p:sp>
      <p:sp>
        <p:nvSpPr>
          <p:cNvPr id="3" name="Content Placeholder 2">
            <a:extLst>
              <a:ext uri="{FF2B5EF4-FFF2-40B4-BE49-F238E27FC236}">
                <a16:creationId xmlns:a16="http://schemas.microsoft.com/office/drawing/2014/main" id="{FEDA18DF-372D-9698-E0BF-F36173553D1D}"/>
              </a:ext>
            </a:extLst>
          </p:cNvPr>
          <p:cNvSpPr>
            <a:spLocks noGrp="1"/>
          </p:cNvSpPr>
          <p:nvPr>
            <p:ph idx="1"/>
          </p:nvPr>
        </p:nvSpPr>
        <p:spPr>
          <a:xfrm>
            <a:off x="457200" y="1345580"/>
            <a:ext cx="8229600" cy="3516352"/>
          </a:xfrm>
        </p:spPr>
        <p:txBody>
          <a:bodyPr>
            <a:normAutofit fontScale="77500" lnSpcReduction="20000"/>
          </a:bodyPr>
          <a:lstStyle/>
          <a:p>
            <a:r>
              <a:rPr lang="en-US" sz="2400" dirty="0"/>
              <a:t>Bagging of DNNs in SCA (Perin et al., 2020)</a:t>
            </a:r>
          </a:p>
          <a:p>
            <a:r>
              <a:rPr lang="en-US" sz="2400" dirty="0"/>
              <a:t>Bagging apply to Ascon dataset (</a:t>
            </a:r>
            <a:r>
              <a:rPr lang="en-US" sz="2400" dirty="0" err="1"/>
              <a:t>Rezaeezade</a:t>
            </a:r>
            <a:r>
              <a:rPr lang="en-US" sz="2400" dirty="0"/>
              <a:t> et al., 2024)</a:t>
            </a:r>
          </a:p>
          <a:p>
            <a:r>
              <a:rPr lang="en-US" sz="2400" dirty="0"/>
              <a:t>Stacking of DNNs (</a:t>
            </a:r>
            <a:r>
              <a:rPr lang="en-US" sz="2400" dirty="0" err="1"/>
              <a:t>Llavata</a:t>
            </a:r>
            <a:r>
              <a:rPr lang="en-US" sz="2400" dirty="0"/>
              <a:t> et al., 2023)</a:t>
            </a:r>
          </a:p>
          <a:p>
            <a:r>
              <a:rPr lang="en-US" sz="2400" dirty="0"/>
              <a:t>Boosting of DNNs (Wang &amp; </a:t>
            </a:r>
            <a:r>
              <a:rPr lang="en-US" sz="2400" dirty="0" err="1"/>
              <a:t>Dubrova</a:t>
            </a:r>
            <a:r>
              <a:rPr lang="en-US" sz="2400" dirty="0"/>
              <a:t>, 2021)</a:t>
            </a:r>
          </a:p>
          <a:p>
            <a:r>
              <a:rPr lang="en-US" sz="2400" dirty="0"/>
              <a:t>Ensemble Loss (Zaid et al., 2021)</a:t>
            </a:r>
          </a:p>
          <a:p>
            <a:pPr marL="0" indent="0">
              <a:buNone/>
            </a:pPr>
            <a:endParaRPr lang="en-US" sz="2400" dirty="0"/>
          </a:p>
          <a:p>
            <a:pPr marL="0" indent="0">
              <a:buNone/>
            </a:pPr>
            <a:endParaRPr lang="en-US" sz="2400" dirty="0"/>
          </a:p>
          <a:p>
            <a:pPr marL="0" indent="0">
              <a:buNone/>
            </a:pPr>
            <a:r>
              <a:rPr lang="en-US" sz="2400" dirty="0">
                <a:ln>
                  <a:solidFill>
                    <a:schemeClr val="tx2">
                      <a:lumMod val="60000"/>
                      <a:lumOff val="40000"/>
                    </a:schemeClr>
                  </a:solidFill>
                </a:ln>
              </a:rPr>
              <a:t>They have demonstrated that </a:t>
            </a:r>
            <a:r>
              <a:rPr lang="en-US" sz="2400" dirty="0" err="1">
                <a:ln>
                  <a:solidFill>
                    <a:schemeClr val="tx2">
                      <a:lumMod val="60000"/>
                      <a:lumOff val="40000"/>
                    </a:schemeClr>
                  </a:solidFill>
                </a:ln>
              </a:rPr>
              <a:t>ensembling</a:t>
            </a:r>
            <a:r>
              <a:rPr lang="en-US" sz="2400" dirty="0">
                <a:ln>
                  <a:solidFill>
                    <a:schemeClr val="tx2">
                      <a:lumMod val="60000"/>
                      <a:lumOff val="40000"/>
                    </a:schemeClr>
                  </a:solidFill>
                </a:ln>
              </a:rPr>
              <a:t> multiple DNNs yields substantial performance gains compared to a single top-performing neural network.</a:t>
            </a:r>
          </a:p>
          <a:p>
            <a:pPr marL="0" indent="0">
              <a:buNone/>
            </a:pPr>
            <a:endParaRPr lang="en-US" sz="2400" dirty="0"/>
          </a:p>
          <a:p>
            <a:pPr marL="0" indent="0">
              <a:buNone/>
            </a:pPr>
            <a:r>
              <a:rPr lang="en-US" sz="2400" dirty="0">
                <a:solidFill>
                  <a:srgbClr val="FF0000"/>
                </a:solidFill>
              </a:rPr>
              <a:t>Focus on Bagging of DNNs in SCA.</a:t>
            </a:r>
          </a:p>
          <a:p>
            <a:endParaRPr lang="en-US" sz="2400" dirty="0"/>
          </a:p>
          <a:p>
            <a:pPr marL="0" indent="0">
              <a:buNone/>
            </a:pPr>
            <a:endParaRPr lang="en-US" sz="2400" dirty="0"/>
          </a:p>
        </p:txBody>
      </p:sp>
    </p:spTree>
    <p:extLst>
      <p:ext uri="{BB962C8B-B14F-4D97-AF65-F5344CB8AC3E}">
        <p14:creationId xmlns:p14="http://schemas.microsoft.com/office/powerpoint/2010/main" val="1501164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9580A-8BDB-FCA0-4BB6-DAED1F6BCA2F}"/>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51CE2969-4BDE-9C3C-E76A-82C732E19D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868" y="1053425"/>
            <a:ext cx="5546951" cy="3437440"/>
          </a:xfrm>
          <a:prstGeom prst="rect">
            <a:avLst/>
          </a:prstGeom>
        </p:spPr>
      </p:pic>
      <p:sp>
        <p:nvSpPr>
          <p:cNvPr id="2" name="Title 1">
            <a:extLst>
              <a:ext uri="{FF2B5EF4-FFF2-40B4-BE49-F238E27FC236}">
                <a16:creationId xmlns:a16="http://schemas.microsoft.com/office/drawing/2014/main" id="{AC9D29DD-BCA3-40C0-FF3D-19C6E06E3A6A}"/>
              </a:ext>
            </a:extLst>
          </p:cNvPr>
          <p:cNvSpPr>
            <a:spLocks noGrp="1"/>
          </p:cNvSpPr>
          <p:nvPr>
            <p:ph type="title"/>
          </p:nvPr>
        </p:nvSpPr>
        <p:spPr>
          <a:xfrm>
            <a:off x="197069" y="99531"/>
            <a:ext cx="7370892" cy="857250"/>
          </a:xfrm>
        </p:spPr>
        <p:txBody>
          <a:bodyPr>
            <a:normAutofit/>
          </a:bodyPr>
          <a:lstStyle/>
          <a:p>
            <a:r>
              <a:rPr lang="en-US" sz="3200" dirty="0"/>
              <a:t>Profiling Attack with Ensemble of DNNs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C5030A6-4DA6-8988-65D2-6E896A763EE0}"/>
                  </a:ext>
                </a:extLst>
              </p:cNvPr>
              <p:cNvSpPr txBox="1"/>
              <p:nvPr/>
            </p:nvSpPr>
            <p:spPr>
              <a:xfrm>
                <a:off x="5299701" y="2771445"/>
                <a:ext cx="3948377" cy="827278"/>
              </a:xfrm>
              <a:prstGeom prst="rect">
                <a:avLst/>
              </a:prstGeom>
              <a:noFill/>
            </p:spPr>
            <p:txBody>
              <a:bodyPr wrap="square" lIns="0" tIns="0" rIns="0" bIns="0" rtlCol="0">
                <a:spAutoFit/>
              </a:bodyPr>
              <a:lstStyle/>
              <a:p>
                <a:pPr>
                  <a:lnSpc>
                    <a:spcPct val="115000"/>
                  </a:lnSpc>
                  <a:spcAft>
                    <a:spcPts val="800"/>
                  </a:spcAft>
                </a:pPr>
                <a14:m>
                  <m:oMathPara xmlns:m="http://schemas.openxmlformats.org/officeDocument/2006/math">
                    <m:oMathParaPr>
                      <m:jc m:val="centerGroup"/>
                    </m:oMathParaPr>
                    <m:oMath xmlns:m="http://schemas.openxmlformats.org/officeDocument/2006/math">
                      <m:r>
                        <m:rPr>
                          <m:nor/>
                        </m:rPr>
                        <a:rPr lang="en-US" sz="1400" kern="100" smtClean="0">
                          <a:effectLst/>
                          <a:latin typeface="Cambria Math" panose="02040503050406030204" pitchFamily="18" charset="0"/>
                          <a:ea typeface="DengXian" panose="02010600030101010101" pitchFamily="2" charset="-122"/>
                          <a:cs typeface="Times New Roman" panose="02020603050405020304" pitchFamily="18" charset="0"/>
                        </a:rPr>
                        <m:t>score</m:t>
                      </m:r>
                      <m:d>
                        <m:dPr>
                          <m:ctrlPr>
                            <a:rPr lang="en-US" sz="1400" i="1" kern="100">
                              <a:effectLst/>
                              <a:latin typeface="Cambria Math" panose="02040503050406030204" pitchFamily="18" charset="0"/>
                              <a:ea typeface="DengXian" panose="02010600030101010101" pitchFamily="2" charset="-122"/>
                              <a:cs typeface="Times New Roman" panose="02020603050405020304" pitchFamily="18" charset="0"/>
                            </a:rPr>
                          </m:ctrlPr>
                        </m:dPr>
                        <m:e>
                          <m:r>
                            <a:rPr lang="en-US" sz="1400" i="1" kern="100">
                              <a:effectLst/>
                              <a:latin typeface="Cambria Math" panose="02040503050406030204" pitchFamily="18" charset="0"/>
                              <a:ea typeface="DengXian" panose="02010600030101010101" pitchFamily="2" charset="-122"/>
                              <a:cs typeface="Times New Roman" panose="02020603050405020304" pitchFamily="18" charset="0"/>
                            </a:rPr>
                            <m:t>𝑘</m:t>
                          </m:r>
                        </m:e>
                      </m:d>
                      <m:r>
                        <a:rPr lang="en-US" sz="1400" i="1" kern="100">
                          <a:effectLst/>
                          <a:latin typeface="Cambria Math" panose="02040503050406030204" pitchFamily="18" charset="0"/>
                          <a:ea typeface="DengXian" panose="02010600030101010101" pitchFamily="2" charset="-122"/>
                          <a:cs typeface="Times New Roman" panose="02020603050405020304" pitchFamily="18" charset="0"/>
                        </a:rPr>
                        <m:t>=</m:t>
                      </m:r>
                      <m:nary>
                        <m:naryPr>
                          <m:chr m:val="∑"/>
                          <m:ctrlPr>
                            <a:rPr lang="en-US" sz="1400" i="1" kern="100">
                              <a:effectLst/>
                              <a:latin typeface="Cambria Math" panose="02040503050406030204" pitchFamily="18" charset="0"/>
                              <a:ea typeface="DengXian" panose="02010600030101010101" pitchFamily="2" charset="-122"/>
                              <a:cs typeface="Times New Roman" panose="02020603050405020304" pitchFamily="18" charset="0"/>
                            </a:rPr>
                          </m:ctrlPr>
                        </m:naryPr>
                        <m:sub>
                          <m:r>
                            <a:rPr lang="en-US" sz="1400" i="1" kern="100">
                              <a:effectLst/>
                              <a:latin typeface="Cambria Math" panose="02040503050406030204" pitchFamily="18" charset="0"/>
                              <a:ea typeface="DengXian" panose="02010600030101010101" pitchFamily="2" charset="-122"/>
                              <a:cs typeface="Times New Roman" panose="02020603050405020304" pitchFamily="18" charset="0"/>
                            </a:rPr>
                            <m:t>𝑗</m:t>
                          </m:r>
                          <m:r>
                            <a:rPr lang="en-US" sz="1400" i="1" kern="100">
                              <a:effectLst/>
                              <a:latin typeface="Cambria Math" panose="02040503050406030204" pitchFamily="18" charset="0"/>
                              <a:ea typeface="DengXian" panose="02010600030101010101" pitchFamily="2" charset="-122"/>
                              <a:cs typeface="Times New Roman" panose="02020603050405020304" pitchFamily="18" charset="0"/>
                            </a:rPr>
                            <m:t>=1</m:t>
                          </m:r>
                        </m:sub>
                        <m:sup>
                          <m:sSub>
                            <m:sSubPr>
                              <m:ctrlPr>
                                <a:rPr lang="en-US" sz="1400" i="1" kern="100">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1400" i="1" kern="100">
                                  <a:effectLst/>
                                  <a:latin typeface="Cambria Math" panose="02040503050406030204" pitchFamily="18" charset="0"/>
                                  <a:ea typeface="DengXian" panose="02010600030101010101" pitchFamily="2" charset="-122"/>
                                  <a:cs typeface="Times New Roman" panose="02020603050405020304" pitchFamily="18" charset="0"/>
                                </a:rPr>
                                <m:t>𝑁</m:t>
                              </m:r>
                            </m:e>
                            <m:sub>
                              <m:r>
                                <a:rPr lang="en-US" sz="1400" i="1" kern="100">
                                  <a:effectLst/>
                                  <a:latin typeface="Cambria Math" panose="02040503050406030204" pitchFamily="18" charset="0"/>
                                  <a:ea typeface="DengXian" panose="02010600030101010101" pitchFamily="2" charset="-122"/>
                                  <a:cs typeface="Times New Roman" panose="02020603050405020304" pitchFamily="18" charset="0"/>
                                </a:rPr>
                                <m:t>𝑚𝑜𝑑𝑒𝑙</m:t>
                              </m:r>
                            </m:sub>
                          </m:sSub>
                        </m:sup>
                        <m:e>
                          <m:nary>
                            <m:naryPr>
                              <m:chr m:val="∑"/>
                              <m:ctrlPr>
                                <a:rPr lang="en-US" sz="1400" i="1" kern="100">
                                  <a:effectLst/>
                                  <a:latin typeface="Cambria Math" panose="02040503050406030204" pitchFamily="18" charset="0"/>
                                  <a:ea typeface="DengXian" panose="02010600030101010101" pitchFamily="2" charset="-122"/>
                                  <a:cs typeface="Times New Roman" panose="02020603050405020304" pitchFamily="18" charset="0"/>
                                </a:rPr>
                              </m:ctrlPr>
                            </m:naryPr>
                            <m:sub>
                              <m:r>
                                <a:rPr lang="en-US" sz="1400" i="1" kern="100">
                                  <a:effectLst/>
                                  <a:latin typeface="Cambria Math" panose="02040503050406030204" pitchFamily="18" charset="0"/>
                                  <a:ea typeface="DengXian" panose="02010600030101010101" pitchFamily="2" charset="-122"/>
                                  <a:cs typeface="Times New Roman" panose="02020603050405020304" pitchFamily="18" charset="0"/>
                                </a:rPr>
                                <m:t>𝑖</m:t>
                              </m:r>
                              <m:r>
                                <a:rPr lang="en-US" sz="1400" i="1" kern="100">
                                  <a:effectLst/>
                                  <a:latin typeface="Cambria Math" panose="02040503050406030204" pitchFamily="18" charset="0"/>
                                  <a:ea typeface="DengXian" panose="02010600030101010101" pitchFamily="2" charset="-122"/>
                                  <a:cs typeface="Times New Roman" panose="02020603050405020304" pitchFamily="18" charset="0"/>
                                </a:rPr>
                                <m:t>=1</m:t>
                              </m:r>
                            </m:sub>
                            <m:sup>
                              <m:sSub>
                                <m:sSubPr>
                                  <m:ctrlPr>
                                    <a:rPr lang="en-US" sz="1400" i="1" kern="100">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1400" i="1" kern="100">
                                      <a:effectLst/>
                                      <a:latin typeface="Cambria Math" panose="02040503050406030204" pitchFamily="18" charset="0"/>
                                      <a:ea typeface="DengXian" panose="02010600030101010101" pitchFamily="2" charset="-122"/>
                                      <a:cs typeface="Times New Roman" panose="02020603050405020304" pitchFamily="18" charset="0"/>
                                    </a:rPr>
                                    <m:t>𝑁</m:t>
                                  </m:r>
                                </m:e>
                                <m:sub>
                                  <m:r>
                                    <a:rPr lang="en-US" sz="1400" i="1" kern="100">
                                      <a:effectLst/>
                                      <a:latin typeface="Cambria Math" panose="02040503050406030204" pitchFamily="18" charset="0"/>
                                      <a:ea typeface="DengXian" panose="02010600030101010101" pitchFamily="2" charset="-122"/>
                                      <a:cs typeface="Times New Roman" panose="02020603050405020304" pitchFamily="18" charset="0"/>
                                    </a:rPr>
                                    <m:t>𝑎</m:t>
                                  </m:r>
                                </m:sub>
                              </m:sSub>
                            </m:sup>
                            <m:e>
                              <m:func>
                                <m:funcPr>
                                  <m:ctrlPr>
                                    <a:rPr lang="en-US" sz="1400" i="1" kern="100">
                                      <a:effectLst/>
                                      <a:latin typeface="Cambria Math" panose="02040503050406030204" pitchFamily="18" charset="0"/>
                                      <a:ea typeface="DengXian" panose="02010600030101010101" pitchFamily="2" charset="-122"/>
                                      <a:cs typeface="Times New Roman" panose="02020603050405020304" pitchFamily="18" charset="0"/>
                                    </a:rPr>
                                  </m:ctrlPr>
                                </m:funcPr>
                                <m:fName>
                                  <m:r>
                                    <a:rPr lang="en-US" sz="1400" i="1" kern="100">
                                      <a:effectLst/>
                                      <a:latin typeface="Cambria Math" panose="02040503050406030204" pitchFamily="18" charset="0"/>
                                      <a:ea typeface="DengXian" panose="02010600030101010101" pitchFamily="2" charset="-122"/>
                                      <a:cs typeface="Times New Roman" panose="02020603050405020304" pitchFamily="18" charset="0"/>
                                    </a:rPr>
                                    <m:t>𝑙𝑜𝑔</m:t>
                                  </m:r>
                                </m:fName>
                                <m:e>
                                  <m:d>
                                    <m:dPr>
                                      <m:ctrlPr>
                                        <a:rPr lang="en-US" sz="1400" i="1" kern="100">
                                          <a:effectLst/>
                                          <a:latin typeface="Cambria Math" panose="02040503050406030204" pitchFamily="18" charset="0"/>
                                          <a:ea typeface="DengXian" panose="02010600030101010101" pitchFamily="2" charset="-122"/>
                                          <a:cs typeface="Times New Roman" panose="02020603050405020304" pitchFamily="18" charset="0"/>
                                        </a:rPr>
                                      </m:ctrlPr>
                                    </m:dPr>
                                    <m:e>
                                      <m:r>
                                        <a:rPr lang="en-US" sz="1400" i="1" kern="100">
                                          <a:effectLst/>
                                          <a:latin typeface="Cambria Math" panose="02040503050406030204" pitchFamily="18" charset="0"/>
                                          <a:ea typeface="DengXian" panose="02010600030101010101" pitchFamily="2" charset="-122"/>
                                          <a:cs typeface="Times New Roman" panose="02020603050405020304" pitchFamily="18" charset="0"/>
                                        </a:rPr>
                                        <m:t>𝑃</m:t>
                                      </m:r>
                                      <m:sSub>
                                        <m:sSubPr>
                                          <m:ctrlPr>
                                            <a:rPr lang="en-US" sz="1400" i="1" kern="100">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1400" i="1" kern="100">
                                              <a:effectLst/>
                                              <a:latin typeface="Cambria Math" panose="02040503050406030204" pitchFamily="18" charset="0"/>
                                              <a:ea typeface="DengXian" panose="02010600030101010101" pitchFamily="2" charset="-122"/>
                                              <a:cs typeface="Times New Roman" panose="02020603050405020304" pitchFamily="18" charset="0"/>
                                            </a:rPr>
                                            <m:t>𝑟</m:t>
                                          </m:r>
                                        </m:e>
                                        <m:sub>
                                          <m:r>
                                            <a:rPr lang="en-US" sz="1400" i="1" kern="100">
                                              <a:effectLst/>
                                              <a:latin typeface="Cambria Math" panose="02040503050406030204" pitchFamily="18" charset="0"/>
                                              <a:ea typeface="DengXian" panose="02010600030101010101" pitchFamily="2" charset="-122"/>
                                              <a:cs typeface="Times New Roman" panose="02020603050405020304" pitchFamily="18" charset="0"/>
                                            </a:rPr>
                                            <m:t>𝑗</m:t>
                                          </m:r>
                                        </m:sub>
                                      </m:sSub>
                                      <m:d>
                                        <m:dPr>
                                          <m:ctrlPr>
                                            <a:rPr lang="en-US" sz="1400" i="1" kern="100">
                                              <a:effectLst/>
                                              <a:latin typeface="Cambria Math" panose="02040503050406030204" pitchFamily="18" charset="0"/>
                                              <a:ea typeface="DengXian" panose="02010600030101010101" pitchFamily="2" charset="-122"/>
                                              <a:cs typeface="Times New Roman" panose="02020603050405020304" pitchFamily="18" charset="0"/>
                                            </a:rPr>
                                          </m:ctrlPr>
                                        </m:dPr>
                                        <m:e>
                                          <m:r>
                                            <a:rPr lang="en-US" sz="1400" i="1" kern="100">
                                              <a:effectLst/>
                                              <a:latin typeface="Cambria Math" panose="02040503050406030204" pitchFamily="18" charset="0"/>
                                              <a:ea typeface="DengXian" panose="02010600030101010101" pitchFamily="2" charset="-122"/>
                                              <a:cs typeface="Times New Roman" panose="02020603050405020304" pitchFamily="18" charset="0"/>
                                            </a:rPr>
                                            <m:t>𝑍</m:t>
                                          </m:r>
                                          <m:r>
                                            <a:rPr lang="en-US" sz="1400" i="1" kern="100">
                                              <a:effectLst/>
                                              <a:latin typeface="Cambria Math" panose="02040503050406030204" pitchFamily="18" charset="0"/>
                                              <a:ea typeface="DengXian" panose="02010600030101010101" pitchFamily="2" charset="-122"/>
                                              <a:cs typeface="Times New Roman" panose="02020603050405020304" pitchFamily="18" charset="0"/>
                                            </a:rPr>
                                            <m:t> = </m:t>
                                          </m:r>
                                          <m:sSub>
                                            <m:sSubPr>
                                              <m:ctrlPr>
                                                <a:rPr lang="en-US" sz="1400" i="1" kern="100">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1400" i="1" kern="100">
                                                  <a:effectLst/>
                                                  <a:latin typeface="Cambria Math" panose="02040503050406030204" pitchFamily="18" charset="0"/>
                                                  <a:ea typeface="DengXian" panose="02010600030101010101" pitchFamily="2" charset="-122"/>
                                                  <a:cs typeface="Times New Roman" panose="02020603050405020304" pitchFamily="18" charset="0"/>
                                                </a:rPr>
                                                <m:t>𝑧</m:t>
                                              </m:r>
                                            </m:e>
                                            <m:sub>
                                              <m:r>
                                                <a:rPr lang="en-US" sz="1400" i="1" kern="100">
                                                  <a:effectLst/>
                                                  <a:latin typeface="Cambria Math" panose="02040503050406030204" pitchFamily="18" charset="0"/>
                                                  <a:ea typeface="DengXian" panose="02010600030101010101" pitchFamily="2" charset="-122"/>
                                                  <a:cs typeface="Times New Roman" panose="02020603050405020304" pitchFamily="18" charset="0"/>
                                                </a:rPr>
                                                <m:t>𝑖</m:t>
                                              </m:r>
                                              <m:r>
                                                <a:rPr lang="en-US" sz="1400" i="1" kern="100">
                                                  <a:effectLst/>
                                                  <a:latin typeface="Cambria Math" panose="02040503050406030204" pitchFamily="18" charset="0"/>
                                                  <a:ea typeface="DengXian" panose="02010600030101010101" pitchFamily="2" charset="-122"/>
                                                  <a:cs typeface="Times New Roman" panose="02020603050405020304" pitchFamily="18" charset="0"/>
                                                </a:rPr>
                                                <m:t>,</m:t>
                                              </m:r>
                                              <m:r>
                                                <a:rPr lang="en-US" sz="1400" i="1" kern="100">
                                                  <a:effectLst/>
                                                  <a:latin typeface="Cambria Math" panose="02040503050406030204" pitchFamily="18" charset="0"/>
                                                  <a:ea typeface="DengXian" panose="02010600030101010101" pitchFamily="2" charset="-122"/>
                                                  <a:cs typeface="Times New Roman" panose="02020603050405020304" pitchFamily="18" charset="0"/>
                                                </a:rPr>
                                                <m:t>𝑘</m:t>
                                              </m:r>
                                            </m:sub>
                                          </m:sSub>
                                        </m:e>
                                        <m:e>
                                          <m:sSub>
                                            <m:sSubPr>
                                              <m:ctrlPr>
                                                <a:rPr lang="en-US" sz="1400" i="1" kern="100">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1400" b="1" i="1" kern="100">
                                                  <a:effectLst/>
                                                  <a:latin typeface="Cambria Math" panose="02040503050406030204" pitchFamily="18" charset="0"/>
                                                  <a:ea typeface="DengXian" panose="02010600030101010101" pitchFamily="2" charset="-122"/>
                                                  <a:cs typeface="Times New Roman" panose="02020603050405020304" pitchFamily="18" charset="0"/>
                                                </a:rPr>
                                                <m:t>𝒕</m:t>
                                              </m:r>
                                            </m:e>
                                            <m:sub>
                                              <m:r>
                                                <a:rPr lang="en-US" sz="1400" b="1" i="1" kern="100">
                                                  <a:effectLst/>
                                                  <a:latin typeface="Cambria Math" panose="02040503050406030204" pitchFamily="18" charset="0"/>
                                                  <a:ea typeface="DengXian" panose="02010600030101010101" pitchFamily="2" charset="-122"/>
                                                  <a:cs typeface="Times New Roman" panose="02020603050405020304" pitchFamily="18" charset="0"/>
                                                </a:rPr>
                                                <m:t>𝒊</m:t>
                                              </m:r>
                                            </m:sub>
                                          </m:sSub>
                                        </m:e>
                                      </m:d>
                                    </m:e>
                                  </m:d>
                                </m:e>
                              </m:func>
                            </m:e>
                          </m:nary>
                          <m:r>
                            <a:rPr lang="en-US" sz="1400" i="1" kern="100">
                              <a:effectLst/>
                              <a:latin typeface="Cambria Math" panose="02040503050406030204" pitchFamily="18" charset="0"/>
                              <a:ea typeface="DengXian" panose="02010600030101010101" pitchFamily="2" charset="-122"/>
                              <a:cs typeface="Times New Roman" panose="02020603050405020304" pitchFamily="18" charset="0"/>
                            </a:rPr>
                            <m:t> </m:t>
                          </m:r>
                        </m:e>
                      </m:nary>
                    </m:oMath>
                  </m:oMathPara>
                </a14:m>
                <a:endParaRPr lang="en-US" sz="1400" kern="100" dirty="0">
                  <a:effectLst/>
                  <a:latin typeface="Aptos" panose="020B0004020202020204" pitchFamily="34" charset="0"/>
                  <a:ea typeface="DengXian" panose="02010600030101010101" pitchFamily="2" charset="-122"/>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CC5030A6-4DA6-8988-65D2-6E896A763EE0}"/>
                  </a:ext>
                </a:extLst>
              </p:cNvPr>
              <p:cNvSpPr txBox="1">
                <a:spLocks noRot="1" noChangeAspect="1" noMove="1" noResize="1" noEditPoints="1" noAdjustHandles="1" noChangeArrowheads="1" noChangeShapeType="1" noTextEdit="1"/>
              </p:cNvSpPr>
              <p:nvPr/>
            </p:nvSpPr>
            <p:spPr>
              <a:xfrm>
                <a:off x="5299701" y="2771445"/>
                <a:ext cx="3948377" cy="82727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74AB945-6E35-53D3-D6D6-3FCE7AD25330}"/>
                  </a:ext>
                </a:extLst>
              </p:cNvPr>
              <p:cNvSpPr txBox="1"/>
              <p:nvPr/>
            </p:nvSpPr>
            <p:spPr>
              <a:xfrm>
                <a:off x="5522726" y="1246379"/>
                <a:ext cx="3308919" cy="8254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1400"/>
                        <m:t>score</m:t>
                      </m:r>
                      <m:d>
                        <m:dPr>
                          <m:ctrlPr>
                            <a:rPr lang="en-US" sz="1400" i="1">
                              <a:latin typeface="Cambria Math" panose="02040503050406030204" pitchFamily="18" charset="0"/>
                            </a:rPr>
                          </m:ctrlPr>
                        </m:dPr>
                        <m:e>
                          <m:r>
                            <a:rPr lang="en-US" sz="1400" i="1">
                              <a:latin typeface="Cambria Math" panose="02040503050406030204" pitchFamily="18" charset="0"/>
                            </a:rPr>
                            <m:t>𝑘</m:t>
                          </m:r>
                        </m:e>
                      </m:d>
                      <m:r>
                        <a:rPr lang="en-US" sz="1400" i="1">
                          <a:latin typeface="Cambria Math" panose="02040503050406030204" pitchFamily="18" charset="0"/>
                        </a:rPr>
                        <m:t>=</m:t>
                      </m:r>
                      <m:nary>
                        <m:naryPr>
                          <m:chr m:val="∑"/>
                          <m:ctrlPr>
                            <a:rPr lang="en-US" sz="1400" i="1">
                              <a:latin typeface="Cambria Math" panose="02040503050406030204" pitchFamily="18" charset="0"/>
                            </a:rPr>
                          </m:ctrlPr>
                        </m:naryPr>
                        <m:sub>
                          <m:r>
                            <a:rPr lang="en-US" sz="1400" i="1">
                              <a:latin typeface="Cambria Math" panose="02040503050406030204" pitchFamily="18" charset="0"/>
                            </a:rPr>
                            <m:t>𝑖</m:t>
                          </m:r>
                          <m:r>
                            <a:rPr lang="en-US" sz="1400" i="1">
                              <a:latin typeface="Cambria Math" panose="02040503050406030204" pitchFamily="18" charset="0"/>
                            </a:rPr>
                            <m:t>=1</m:t>
                          </m:r>
                        </m:sub>
                        <m:sup>
                          <m:sSub>
                            <m:sSubPr>
                              <m:ctrlPr>
                                <a:rPr lang="en-US" sz="1400" i="1">
                                  <a:latin typeface="Cambria Math" panose="02040503050406030204" pitchFamily="18" charset="0"/>
                                </a:rPr>
                              </m:ctrlPr>
                            </m:sSubPr>
                            <m:e>
                              <m:r>
                                <a:rPr lang="en-US" sz="1400" i="1">
                                  <a:latin typeface="Cambria Math" panose="02040503050406030204" pitchFamily="18" charset="0"/>
                                </a:rPr>
                                <m:t>𝑁</m:t>
                              </m:r>
                            </m:e>
                            <m:sub>
                              <m:r>
                                <a:rPr lang="en-US" sz="1400" i="1">
                                  <a:latin typeface="Cambria Math" panose="02040503050406030204" pitchFamily="18" charset="0"/>
                                </a:rPr>
                                <m:t>𝑎</m:t>
                              </m:r>
                            </m:sub>
                          </m:sSub>
                        </m:sup>
                        <m:e>
                          <m:func>
                            <m:funcPr>
                              <m:ctrlPr>
                                <a:rPr lang="en-US" sz="1400" i="1">
                                  <a:latin typeface="Cambria Math" panose="02040503050406030204" pitchFamily="18" charset="0"/>
                                </a:rPr>
                              </m:ctrlPr>
                            </m:funcPr>
                            <m:fName>
                              <m:r>
                                <a:rPr lang="en-US" sz="1400" i="1">
                                  <a:latin typeface="Cambria Math" panose="02040503050406030204" pitchFamily="18" charset="0"/>
                                </a:rPr>
                                <m:t>𝑙𝑜𝑔</m:t>
                              </m:r>
                            </m:fName>
                            <m:e>
                              <m:d>
                                <m:dPr>
                                  <m:ctrlPr>
                                    <a:rPr lang="en-US" sz="1400" i="1">
                                      <a:latin typeface="Cambria Math" panose="02040503050406030204" pitchFamily="18" charset="0"/>
                                    </a:rPr>
                                  </m:ctrlPr>
                                </m:dPr>
                                <m:e>
                                  <m:r>
                                    <a:rPr lang="en-US" sz="1400" i="1">
                                      <a:latin typeface="Cambria Math" panose="02040503050406030204" pitchFamily="18" charset="0"/>
                                    </a:rPr>
                                    <m:t>𝑃𝑟</m:t>
                                  </m:r>
                                  <m:d>
                                    <m:dPr>
                                      <m:ctrlPr>
                                        <a:rPr lang="en-US" sz="1400" i="1">
                                          <a:latin typeface="Cambria Math" panose="02040503050406030204" pitchFamily="18" charset="0"/>
                                        </a:rPr>
                                      </m:ctrlPr>
                                    </m:dPr>
                                    <m:e>
                                      <m:r>
                                        <a:rPr lang="en-US" sz="1400" i="1">
                                          <a:latin typeface="Cambria Math" panose="02040503050406030204" pitchFamily="18" charset="0"/>
                                        </a:rPr>
                                        <m:t>𝑍</m:t>
                                      </m:r>
                                      <m:r>
                                        <a:rPr lang="en-US" sz="1400" i="1">
                                          <a:latin typeface="Cambria Math" panose="02040503050406030204" pitchFamily="18" charset="0"/>
                                        </a:rPr>
                                        <m:t> = </m:t>
                                      </m:r>
                                      <m:sSub>
                                        <m:sSubPr>
                                          <m:ctrlPr>
                                            <a:rPr lang="en-US" sz="1400" i="1">
                                              <a:latin typeface="Cambria Math" panose="02040503050406030204" pitchFamily="18" charset="0"/>
                                            </a:rPr>
                                          </m:ctrlPr>
                                        </m:sSubPr>
                                        <m:e>
                                          <m:r>
                                            <a:rPr lang="en-US" sz="1400" i="1">
                                              <a:latin typeface="Cambria Math" panose="02040503050406030204" pitchFamily="18" charset="0"/>
                                            </a:rPr>
                                            <m:t>𝑧</m:t>
                                          </m:r>
                                        </m:e>
                                        <m:sub>
                                          <m:r>
                                            <a:rPr lang="en-US" sz="1400" i="1">
                                              <a:latin typeface="Cambria Math" panose="02040503050406030204" pitchFamily="18" charset="0"/>
                                            </a:rPr>
                                            <m:t>𝑖</m:t>
                                          </m:r>
                                          <m:r>
                                            <a:rPr lang="en-US" sz="1400" i="1">
                                              <a:latin typeface="Cambria Math" panose="02040503050406030204" pitchFamily="18" charset="0"/>
                                            </a:rPr>
                                            <m:t>,</m:t>
                                          </m:r>
                                          <m:r>
                                            <a:rPr lang="en-US" sz="1400" i="1">
                                              <a:latin typeface="Cambria Math" panose="02040503050406030204" pitchFamily="18" charset="0"/>
                                            </a:rPr>
                                            <m:t>𝑘</m:t>
                                          </m:r>
                                        </m:sub>
                                      </m:sSub>
                                    </m:e>
                                    <m:e>
                                      <m:sSub>
                                        <m:sSubPr>
                                          <m:ctrlPr>
                                            <a:rPr lang="en-US" sz="1400" i="1">
                                              <a:latin typeface="Cambria Math" panose="02040503050406030204" pitchFamily="18" charset="0"/>
                                            </a:rPr>
                                          </m:ctrlPr>
                                        </m:sSubPr>
                                        <m:e>
                                          <m:r>
                                            <a:rPr lang="en-US" sz="1400" b="1" i="1">
                                              <a:latin typeface="Cambria Math" panose="02040503050406030204" pitchFamily="18" charset="0"/>
                                            </a:rPr>
                                            <m:t>𝒕</m:t>
                                          </m:r>
                                        </m:e>
                                        <m:sub>
                                          <m:r>
                                            <a:rPr lang="en-US" sz="1400" b="1" i="1">
                                              <a:latin typeface="Cambria Math" panose="02040503050406030204" pitchFamily="18" charset="0"/>
                                            </a:rPr>
                                            <m:t>𝒊</m:t>
                                          </m:r>
                                        </m:sub>
                                      </m:sSub>
                                    </m:e>
                                  </m:d>
                                </m:e>
                              </m:d>
                            </m:e>
                          </m:func>
                        </m:e>
                      </m:nary>
                    </m:oMath>
                  </m:oMathPara>
                </a14:m>
                <a:endParaRPr lang="en-US" sz="1400" dirty="0"/>
              </a:p>
              <a:p>
                <a:endParaRPr lang="en-US" sz="1400" dirty="0"/>
              </a:p>
            </p:txBody>
          </p:sp>
        </mc:Choice>
        <mc:Fallback xmlns="">
          <p:sp>
            <p:nvSpPr>
              <p:cNvPr id="15" name="TextBox 14">
                <a:extLst>
                  <a:ext uri="{FF2B5EF4-FFF2-40B4-BE49-F238E27FC236}">
                    <a16:creationId xmlns:a16="http://schemas.microsoft.com/office/drawing/2014/main" id="{174AB945-6E35-53D3-D6D6-3FCE7AD25330}"/>
                  </a:ext>
                </a:extLst>
              </p:cNvPr>
              <p:cNvSpPr txBox="1">
                <a:spLocks noRot="1" noChangeAspect="1" noMove="1" noResize="1" noEditPoints="1" noAdjustHandles="1" noChangeArrowheads="1" noChangeShapeType="1" noTextEdit="1"/>
              </p:cNvSpPr>
              <p:nvPr/>
            </p:nvSpPr>
            <p:spPr>
              <a:xfrm>
                <a:off x="5522726" y="1246379"/>
                <a:ext cx="3308919" cy="825482"/>
              </a:xfrm>
              <a:prstGeom prst="rect">
                <a:avLst/>
              </a:prstGeom>
              <a:blipFill>
                <a:blip r:embed="rId5"/>
                <a:stretch>
                  <a:fillRect/>
                </a:stretch>
              </a:blipFill>
            </p:spPr>
            <p:txBody>
              <a:bodyPr/>
              <a:lstStyle/>
              <a:p>
                <a:r>
                  <a:rPr lang="en-US">
                    <a:noFill/>
                  </a:rPr>
                  <a:t> </a:t>
                </a:r>
              </a:p>
            </p:txBody>
          </p:sp>
        </mc:Fallback>
      </mc:AlternateContent>
      <p:sp>
        <p:nvSpPr>
          <p:cNvPr id="16" name="Arrow: Down 15">
            <a:extLst>
              <a:ext uri="{FF2B5EF4-FFF2-40B4-BE49-F238E27FC236}">
                <a16:creationId xmlns:a16="http://schemas.microsoft.com/office/drawing/2014/main" id="{BE7BCED9-EB3A-2C86-BAFD-A2DB5C37D112}"/>
              </a:ext>
            </a:extLst>
          </p:cNvPr>
          <p:cNvSpPr/>
          <p:nvPr/>
        </p:nvSpPr>
        <p:spPr>
          <a:xfrm>
            <a:off x="6965311" y="2071861"/>
            <a:ext cx="423747" cy="602940"/>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7154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81641221B4C745BA50F2A0A8BB8102" ma:contentTypeVersion="17" ma:contentTypeDescription="Create a new document." ma:contentTypeScope="" ma:versionID="4f3ac21f5a6752b1e17f0e1ffd571028">
  <xsd:schema xmlns:xsd="http://www.w3.org/2001/XMLSchema" xmlns:xs="http://www.w3.org/2001/XMLSchema" xmlns:p="http://schemas.microsoft.com/office/2006/metadata/properties" xmlns:ns3="608a549a-1307-4f12-9d47-3630f2a04bec" xmlns:ns4="b2882cb2-75e8-408c-97c7-b8796bc6bc89" targetNamespace="http://schemas.microsoft.com/office/2006/metadata/properties" ma:root="true" ma:fieldsID="5cae913d18fe4b8bc812c71879ec809e" ns3:_="" ns4:_="">
    <xsd:import namespace="608a549a-1307-4f12-9d47-3630f2a04bec"/>
    <xsd:import namespace="b2882cb2-75e8-408c-97c7-b8796bc6bc8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_activity" minOccurs="0"/>
                <xsd:element ref="ns3:MediaLengthInSeconds"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8a549a-1307-4f12-9d47-3630f2a04b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882cb2-75e8-408c-97c7-b8796bc6bc8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608a549a-1307-4f12-9d47-3630f2a04be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293991-855F-4BE7-8362-880CA7B28C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8a549a-1307-4f12-9d47-3630f2a04bec"/>
    <ds:schemaRef ds:uri="b2882cb2-75e8-408c-97c7-b8796bc6bc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5A5925-5E47-4913-BFE9-AD0CEA6CB1A6}">
  <ds:schemaRefs>
    <ds:schemaRef ds:uri="http://schemas.microsoft.com/office/2006/documentManagement/types"/>
    <ds:schemaRef ds:uri="http://schemas.microsoft.com/office/2006/metadata/properties"/>
    <ds:schemaRef ds:uri="http://www.w3.org/XML/1998/namespace"/>
    <ds:schemaRef ds:uri="http://purl.org/dc/dcmitype/"/>
    <ds:schemaRef ds:uri="http://purl.org/dc/elements/1.1/"/>
    <ds:schemaRef ds:uri="608a549a-1307-4f12-9d47-3630f2a04bec"/>
    <ds:schemaRef ds:uri="http://schemas.microsoft.com/office/infopath/2007/PartnerControls"/>
    <ds:schemaRef ds:uri="http://schemas.openxmlformats.org/package/2006/metadata/core-properties"/>
    <ds:schemaRef ds:uri="b2882cb2-75e8-408c-97c7-b8796bc6bc89"/>
    <ds:schemaRef ds:uri="http://purl.org/dc/terms/"/>
  </ds:schemaRefs>
</ds:datastoreItem>
</file>

<file path=customXml/itemProps3.xml><?xml version="1.0" encoding="utf-8"?>
<ds:datastoreItem xmlns:ds="http://schemas.openxmlformats.org/officeDocument/2006/customXml" ds:itemID="{2F975CAF-7041-46DD-B4DF-59B913733200}">
  <ds:schemaRefs>
    <ds:schemaRef ds:uri="http://schemas.microsoft.com/sharepoint/v3/contenttype/forms"/>
  </ds:schemaRefs>
</ds:datastoreItem>
</file>

<file path=docMetadata/LabelInfo.xml><?xml version="1.0" encoding="utf-8"?>
<clbl:labelList xmlns:clbl="http://schemas.microsoft.com/office/2020/mipLabelMetadata">
  <clbl:label id="{15ce9348-be2a-462b-8fc0-e1765a9b204a}" enabled="0" method="" siteId="{15ce9348-be2a-462b-8fc0-e1765a9b204a}" removed="1"/>
</clbl:labelList>
</file>

<file path=docProps/app.xml><?xml version="1.0" encoding="utf-8"?>
<Properties xmlns="http://schemas.openxmlformats.org/officeDocument/2006/extended-properties" xmlns:vt="http://schemas.openxmlformats.org/officeDocument/2006/docPropsVTypes">
  <TotalTime>30002</TotalTime>
  <Words>3009</Words>
  <Application>Microsoft Office PowerPoint</Application>
  <PresentationFormat>On-screen Show (16:9)</PresentationFormat>
  <Paragraphs>676</Paragraphs>
  <Slides>45</Slides>
  <Notes>24</Notes>
  <HiddenSlides>7</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等线</vt:lpstr>
      <vt:lpstr>Aptos</vt:lpstr>
      <vt:lpstr>Arial</vt:lpstr>
      <vt:lpstr>Calibri</vt:lpstr>
      <vt:lpstr>Cambria Math</vt:lpstr>
      <vt:lpstr>Wingdings</vt:lpstr>
      <vt:lpstr>Office Theme</vt:lpstr>
      <vt:lpstr>PowerPoint Presentation</vt:lpstr>
      <vt:lpstr>PowerPoint Presentation</vt:lpstr>
      <vt:lpstr>PowerPoint Presentation</vt:lpstr>
      <vt:lpstr>Overview of Side-Channel Analysis </vt:lpstr>
      <vt:lpstr>Profiling Attack</vt:lpstr>
      <vt:lpstr>Deep Neural Networks (DNNs)</vt:lpstr>
      <vt:lpstr>Profiling Attack with DNN</vt:lpstr>
      <vt:lpstr>Related Works</vt:lpstr>
      <vt:lpstr>Profiling Attack with Ensemble of DNNs </vt:lpstr>
      <vt:lpstr>Motivation</vt:lpstr>
      <vt:lpstr>PowerPoint Presentation</vt:lpstr>
      <vt:lpstr>Avenger Ensemble!</vt:lpstr>
      <vt:lpstr>PowerPoint Presentation</vt:lpstr>
      <vt:lpstr>PowerPoint Presentation</vt:lpstr>
      <vt:lpstr>PowerPoint Presentation</vt:lpstr>
      <vt:lpstr>Fitness score</vt:lpstr>
      <vt:lpstr>Elitism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Datasets</vt:lpstr>
      <vt:lpstr>Hyperparameter Search Space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References</vt:lpstr>
      <vt:lpstr>Configuration for Each Dataset and Hyperparameters of EAI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on  these lines</dc:title>
  <dc:creator>Commonuser</dc:creator>
  <cp:lastModifiedBy>Chusheng Zhang</cp:lastModifiedBy>
  <cp:revision>50</cp:revision>
  <cp:lastPrinted>2024-05-31T07:10:00Z</cp:lastPrinted>
  <dcterms:created xsi:type="dcterms:W3CDTF">2017-05-14T01:29:56Z</dcterms:created>
  <dcterms:modified xsi:type="dcterms:W3CDTF">2025-03-31T12:22:57Z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0x010100EA81641221B4C745BA50F2A0A8BB8102</vt:lpwstr>
  </property>
</Properties>
</file>