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9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7" r:id="rId4"/>
    <p:sldId id="260" r:id="rId5"/>
    <p:sldId id="259" r:id="rId6"/>
    <p:sldId id="274" r:id="rId7"/>
    <p:sldId id="261" r:id="rId8"/>
    <p:sldId id="262" r:id="rId9"/>
    <p:sldId id="263" r:id="rId10"/>
    <p:sldId id="275" r:id="rId11"/>
    <p:sldId id="276" r:id="rId12"/>
    <p:sldId id="277" r:id="rId13"/>
    <p:sldId id="271" r:id="rId14"/>
    <p:sldId id="273" r:id="rId15"/>
  </p:sldIdLst>
  <p:sldSz cx="12192000" cy="6858000"/>
  <p:notesSz cx="6858000" cy="9144000"/>
  <p:defaultTextStyle>
    <a:defPPr>
      <a:defRPr lang="en-US"/>
    </a:defPPr>
    <a:lvl1pPr>
      <a:spcBef>
        <a:spcPts val="0"/>
      </a:spcBef>
      <a:buClr>
        <a:schemeClr val="accent1"/>
      </a:buClr>
      <a:defRPr sz="1800"/>
    </a:lvl1pPr>
    <a:lvl2pPr marL="180000" indent="-180000">
      <a:spcBef>
        <a:spcPts val="0"/>
      </a:spcBef>
      <a:buClr>
        <a:schemeClr val="accent1"/>
      </a:buClr>
      <a:buFont typeface="Arial" panose="020B0604020202020204" pitchFamily="34" charset="0"/>
      <a:buChar char="•"/>
      <a:defRPr sz="1800"/>
    </a:lvl2pPr>
    <a:lvl3pPr marL="360000" indent="-180000">
      <a:spcBef>
        <a:spcPts val="0"/>
      </a:spcBef>
      <a:buClr>
        <a:schemeClr val="accent1"/>
      </a:buClr>
      <a:buFont typeface="Arial" panose="020B0604020202020204" pitchFamily="34" charset="0"/>
      <a:buChar char="•"/>
      <a:defRPr sz="1800"/>
    </a:lvl3pPr>
    <a:lvl4pPr marL="540000" indent="-180000">
      <a:spcBef>
        <a:spcPts val="0"/>
      </a:spcBef>
      <a:buClr>
        <a:schemeClr val="accent1"/>
      </a:buClr>
      <a:buFont typeface="Arial" panose="020B0604020202020204" pitchFamily="34" charset="0"/>
      <a:buChar char="•"/>
      <a:defRPr sz="1800"/>
    </a:lvl4pPr>
    <a:lvl5pPr marL="720000" indent="-180000">
      <a:spcBef>
        <a:spcPts val="0"/>
      </a:spcBef>
      <a:buClr>
        <a:schemeClr val="accent1"/>
      </a:buClr>
      <a:buFont typeface="Arial" panose="020B0604020202020204" pitchFamily="34" charset="0"/>
      <a:buChar char="•"/>
      <a:defRPr sz="1800"/>
    </a:lvl5pPr>
    <a:lvl6pPr marL="900000" indent="-180000">
      <a:spcBef>
        <a:spcPts val="0"/>
      </a:spcBef>
      <a:buClr>
        <a:schemeClr val="accent1"/>
      </a:buClr>
      <a:buFont typeface="Arial" panose="020B0604020202020204" pitchFamily="34" charset="0"/>
      <a:buChar char="•"/>
      <a:defRPr sz="1800"/>
    </a:lvl6pPr>
    <a:lvl7pPr marL="1080000" indent="-180000">
      <a:spcBef>
        <a:spcPts val="0"/>
      </a:spcBef>
      <a:buClr>
        <a:schemeClr val="accent1"/>
      </a:buClr>
      <a:buFont typeface="Arial" panose="020B0604020202020204" pitchFamily="34" charset="0"/>
      <a:buChar char="•"/>
      <a:defRPr sz="1800"/>
    </a:lvl7pPr>
    <a:lvl8pPr marL="1260000" indent="-180000">
      <a:spcBef>
        <a:spcPts val="0"/>
      </a:spcBef>
      <a:buClr>
        <a:schemeClr val="accent1"/>
      </a:buClr>
      <a:buFont typeface="Arial" panose="020B0604020202020204" pitchFamily="34" charset="0"/>
      <a:buChar char="•"/>
      <a:defRPr sz="1800"/>
    </a:lvl8pPr>
    <a:lvl9pPr marL="1440000" indent="-180000">
      <a:spcBef>
        <a:spcPts val="0"/>
      </a:spcBef>
      <a:buClr>
        <a:schemeClr val="accent1"/>
      </a:buClr>
      <a:buFont typeface="Arial" panose="020B0604020202020204" pitchFamily="34" charset="0"/>
      <a:buChar char="•"/>
      <a:defRPr sz="1800"/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221A0B-559F-44E9-85D9-6827611B8D67}" v="561" dt="2025-04-02T06:49:25.158"/>
  </p1510:revLst>
</p1510:revInfo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 w="12700" cmpd="sng">
              <a:solidFill>
                <a:schemeClr val="accent6">
                  <a:alpha val="15000"/>
                </a:schemeClr>
              </a:solidFill>
            </a:ln>
          </a:bottom>
          <a:insideH>
            <a:ln w="12700" cmpd="sng">
              <a:solidFill>
                <a:schemeClr val="accent6">
                  <a:alpha val="15000"/>
                </a:schemeClr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6">
                  <a:alpha val="15000"/>
                </a:schemeClr>
              </a:solidFill>
            </a:ln>
          </a:bottom>
        </a:tcBdr>
        <a:fill>
          <a:solidFill>
            <a:schemeClr val="accent6">
              <a:alpha val="5000"/>
            </a:schemeClr>
          </a:solidFill>
        </a:fill>
      </a:tcStyle>
    </a:band1H>
    <a:band2H>
      <a:tcStyle>
        <a:tcBdr>
          <a:bottom>
            <a:ln w="12700" cmpd="sng">
              <a:solidFill>
                <a:schemeClr val="accent6">
                  <a:alpha val="15000"/>
                </a:schemeClr>
              </a:solidFill>
            </a:ln>
          </a:bottom>
        </a:tcBdr>
      </a:tcStyle>
    </a:band2H>
    <a:band1V>
      <a:tcStyle>
        <a:tcBdr/>
        <a:fill>
          <a:solidFill>
            <a:schemeClr val="accent6">
              <a:alpha val="5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bottom>
            <a:ln w="28575" cmpd="sng">
              <a:solidFill>
                <a:schemeClr val="dk1"/>
              </a:solidFill>
            </a:ln>
          </a:bottom>
        </a:tcBdr>
        <a:fill>
          <a:noFill/>
        </a:fill>
      </a:tcStyle>
    </a:lastRow>
    <a:firstRow>
      <a:tcTxStyle b="on"/>
      <a:tcStyle>
        <a:tcBdr>
          <a:bottom>
            <a:ln w="28575" cmpd="sng">
              <a:solidFill>
                <a:schemeClr val="dk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4" autoAdjust="0"/>
    <p:restoredTop sz="97461" autoAdjust="0"/>
  </p:normalViewPr>
  <p:slideViewPr>
    <p:cSldViewPr snapToGrid="0" showGuides="1">
      <p:cViewPr varScale="1">
        <p:scale>
          <a:sx n="83" d="100"/>
          <a:sy n="83" d="100"/>
        </p:scale>
        <p:origin x="821" y="7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310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121" d="100"/>
          <a:sy n="121" d="100"/>
        </p:scale>
        <p:origin x="4938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">
            <a:extLst>
              <a:ext uri="{FF2B5EF4-FFF2-40B4-BE49-F238E27FC236}">
                <a16:creationId xmlns:a16="http://schemas.microsoft.com/office/drawing/2014/main" id="{9A8492AF-21D1-4EA9-B88E-2B2469E5B0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63200" cy="360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105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Date">
            <a:extLst>
              <a:ext uri="{FF2B5EF4-FFF2-40B4-BE49-F238E27FC236}">
                <a16:creationId xmlns:a16="http://schemas.microsoft.com/office/drawing/2014/main" id="{F2C5CF11-9AB8-4366-83D6-4A911EAE67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086800" y="0"/>
            <a:ext cx="1771200" cy="360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1F2B9-B350-4061-A6D1-2A3340A8623F}" type="datetimeFigureOut">
              <a:rPr lang="en-US" sz="1050" smtClean="0">
                <a:solidFill>
                  <a:schemeClr val="tx2"/>
                </a:solidFill>
                <a:latin typeface="+mn-lt"/>
              </a:rPr>
              <a:t>4/2/2025</a:t>
            </a:fld>
            <a:endParaRPr lang="en-US" sz="105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9797856F-D8D3-4EDB-AD63-B3F8432142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84000"/>
            <a:ext cx="4363200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sz="105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A566997-7A2F-418F-AC55-BAC678F9F13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086800" y="8784000"/>
            <a:ext cx="1771200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sz="1050" b="1" dirty="0">
                <a:solidFill>
                  <a:schemeClr val="accent2"/>
                </a:solidFill>
                <a:latin typeface="+mn-lt"/>
              </a:rPr>
              <a:t>Hand out</a:t>
            </a:r>
            <a:r>
              <a:rPr lang="en-US" sz="1050" dirty="0">
                <a:solidFill>
                  <a:schemeClr val="accent2"/>
                </a:solidFill>
                <a:latin typeface="+mn-lt"/>
              </a:rPr>
              <a:t> </a:t>
            </a:r>
            <a:fld id="{C92BABF8-1341-4DCB-864A-D83C08BEEAE4}" type="slidenum">
              <a:rPr lang="en-US" sz="1050" smtClean="0">
                <a:solidFill>
                  <a:schemeClr val="tx2"/>
                </a:solidFill>
                <a:latin typeface="+mn-lt"/>
              </a:rPr>
              <a:t>‹#›</a:t>
            </a:fld>
            <a:endParaRPr lang="en-US" sz="1050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6" name="Siemens logo">
            <a:extLst>
              <a:ext uri="{FF2B5EF4-FFF2-40B4-BE49-F238E27FC236}">
                <a16:creationId xmlns:a16="http://schemas.microsoft.com/office/drawing/2014/main" id="{C5A460D9-E760-498F-8A06-286EB0B001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53000" y="550800"/>
            <a:ext cx="1152000" cy="183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783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63200" cy="360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Date"/>
          <p:cNvSpPr>
            <a:spLocks noGrp="1"/>
          </p:cNvSpPr>
          <p:nvPr>
            <p:ph type="dt" idx="1"/>
          </p:nvPr>
        </p:nvSpPr>
        <p:spPr>
          <a:xfrm>
            <a:off x="5086800" y="0"/>
            <a:ext cx="1771200" cy="360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76FBC1AF-E4C9-412F-9B6D-66CD520F95DB}" type="datetimeFigureOut">
              <a:rPr lang="en-US" smtClean="0"/>
              <a:pPr/>
              <a:t>4/2/2025</a:t>
            </a:fld>
            <a:endParaRPr lang="en-US" dirty="0"/>
          </a:p>
        </p:txBody>
      </p:sp>
      <p:sp>
        <p:nvSpPr>
          <p:cNvPr id="4" name="Slide Image Placeholder"/>
          <p:cNvSpPr>
            <a:spLocks noGrp="1" noRot="1" noChangeAspect="1"/>
          </p:cNvSpPr>
          <p:nvPr>
            <p:ph type="sldImg" idx="2"/>
          </p:nvPr>
        </p:nvSpPr>
        <p:spPr>
          <a:xfrm>
            <a:off x="406800" y="619200"/>
            <a:ext cx="6048000" cy="34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"/>
          <p:cNvSpPr>
            <a:spLocks noGrp="1"/>
          </p:cNvSpPr>
          <p:nvPr>
            <p:ph type="body" sz="quarter" idx="3"/>
          </p:nvPr>
        </p:nvSpPr>
        <p:spPr>
          <a:xfrm>
            <a:off x="406800" y="4575600"/>
            <a:ext cx="6048000" cy="396000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6" name="Footer Placeholder"/>
          <p:cNvSpPr>
            <a:spLocks noGrp="1"/>
          </p:cNvSpPr>
          <p:nvPr>
            <p:ph type="ftr" sz="quarter" idx="4"/>
          </p:nvPr>
        </p:nvSpPr>
        <p:spPr>
          <a:xfrm>
            <a:off x="0" y="8784000"/>
            <a:ext cx="4363200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"/>
          <p:cNvSpPr>
            <a:spLocks noGrp="1"/>
          </p:cNvSpPr>
          <p:nvPr>
            <p:ph type="sldNum" sz="quarter" idx="5"/>
          </p:nvPr>
        </p:nvSpPr>
        <p:spPr>
          <a:xfrm>
            <a:off x="5086800" y="8784000"/>
            <a:ext cx="1771200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/>
            </a:lvl1pPr>
          </a:lstStyle>
          <a:p>
            <a:r>
              <a:rPr lang="en-US" b="1" dirty="0">
                <a:solidFill>
                  <a:schemeClr val="accent2"/>
                </a:solidFill>
              </a:rPr>
              <a:t>Notes</a:t>
            </a:r>
            <a:r>
              <a:rPr lang="en-US" dirty="0"/>
              <a:t> </a:t>
            </a:r>
            <a:fld id="{E76C657F-0E32-4130-ADDA-66B81138A76A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306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Aft>
        <a:spcPts val="60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44000" indent="-144000" algn="l" defTabSz="914400" rtl="0" eaLnBrk="1" latinLnBrk="0" hangingPunct="1">
      <a:spcAft>
        <a:spcPts val="300"/>
      </a:spcAft>
      <a:buClr>
        <a:schemeClr val="accent1"/>
      </a:buClr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288000" indent="-144000" algn="l" defTabSz="914400" rtl="0" eaLnBrk="1" latinLnBrk="0" hangingPunct="1">
      <a:spcAft>
        <a:spcPts val="300"/>
      </a:spcAft>
      <a:buClr>
        <a:schemeClr val="accent1"/>
      </a:buClr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432000" indent="-144000" algn="l" defTabSz="914400" rtl="0" eaLnBrk="1" latinLnBrk="0" hangingPunct="1">
      <a:spcAft>
        <a:spcPts val="300"/>
      </a:spcAft>
      <a:buClr>
        <a:schemeClr val="accent1"/>
      </a:buClr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576000" indent="-144000" algn="l" defTabSz="914400" rtl="0" eaLnBrk="1" latinLnBrk="0" hangingPunct="1">
      <a:spcAft>
        <a:spcPts val="300"/>
      </a:spcAft>
      <a:buClr>
        <a:schemeClr val="accent1"/>
      </a:buClr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720000" indent="-144000" algn="l" defTabSz="914400" rtl="0" eaLnBrk="1" latinLnBrk="0" hangingPunct="1">
      <a:spcAft>
        <a:spcPts val="300"/>
      </a:spcAft>
      <a:buClr>
        <a:schemeClr val="accent1"/>
      </a:buClr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864000" indent="-144000" algn="l" defTabSz="914400" rtl="0" eaLnBrk="1" latinLnBrk="0" hangingPunct="1">
      <a:spcAft>
        <a:spcPts val="300"/>
      </a:spcAft>
      <a:buClr>
        <a:schemeClr val="accent1"/>
      </a:buClr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008000" indent="-144000" algn="l" defTabSz="914400" rtl="0" eaLnBrk="1" latinLnBrk="0" hangingPunct="1">
      <a:spcAft>
        <a:spcPts val="300"/>
      </a:spcAft>
      <a:buClr>
        <a:schemeClr val="accent1"/>
      </a:buClr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1152000" indent="-144000" algn="l" defTabSz="914400" rtl="0" eaLnBrk="1" latinLnBrk="0" hangingPunct="1">
      <a:spcAft>
        <a:spcPts val="300"/>
      </a:spcAft>
      <a:buClr>
        <a:schemeClr val="accent1"/>
      </a:buClr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Deep Blue 40p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 descr="Headline of the presentation">
            <a:extLst>
              <a:ext uri="{FF2B5EF4-FFF2-40B4-BE49-F238E27FC236}">
                <a16:creationId xmlns:a16="http://schemas.microsoft.com/office/drawing/2014/main" id="{B3CAAA86-26BD-41E0-A26A-7AF592C3A3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black">
          <a:xfrm>
            <a:off x="410400" y="1414464"/>
            <a:ext cx="9288000" cy="2462213"/>
          </a:xfrm>
          <a:noFill/>
        </p:spPr>
        <p:txBody>
          <a:bodyPr wrap="square" rIns="0" bIns="0" anchor="b" anchorCtr="0">
            <a:spAutoFit/>
          </a:bodyPr>
          <a:lstStyle>
            <a:lvl1pPr marL="0">
              <a:lnSpc>
                <a:spcPct val="100000"/>
              </a:lnSpc>
              <a:defRPr sz="4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Title chart, </a:t>
            </a:r>
            <a:br>
              <a:rPr lang="en-US"/>
            </a:br>
            <a:r>
              <a:rPr lang="en-US"/>
              <a:t>Arial Regular, 40 </a:t>
            </a:r>
            <a:r>
              <a:rPr lang="en-US" err="1"/>
              <a:t>pt</a:t>
            </a:r>
            <a:r>
              <a:rPr lang="en-US"/>
              <a:t>, </a:t>
            </a:r>
            <a:br>
              <a:rPr lang="en-US"/>
            </a:br>
            <a:r>
              <a:rPr lang="en-US"/>
              <a:t>extra long headlines,</a:t>
            </a:r>
            <a:br>
              <a:rPr lang="en-US"/>
            </a:br>
            <a:r>
              <a:rPr lang="en-US"/>
              <a:t>4 lines</a:t>
            </a:r>
          </a:p>
        </p:txBody>
      </p:sp>
      <p:sp>
        <p:nvSpPr>
          <p:cNvPr id="3" name="Subhead" descr="Subheadline of the presentation">
            <a:extLst>
              <a:ext uri="{FF2B5EF4-FFF2-40B4-BE49-F238E27FC236}">
                <a16:creationId xmlns:a16="http://schemas.microsoft.com/office/drawing/2014/main" id="{89304306-5233-4901-B576-444696A2EA3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black">
          <a:xfrm>
            <a:off x="411163" y="3876675"/>
            <a:ext cx="9288000" cy="1930123"/>
          </a:xfrm>
          <a:prstGeom prst="rect">
            <a:avLst/>
          </a:prstGeom>
        </p:spPr>
        <p:txBody>
          <a:bodyPr lIns="0" tIns="370800">
            <a:noAutofit/>
          </a:bodyPr>
          <a:lstStyle>
            <a:lvl1pPr marL="0" indent="0" algn="l">
              <a:spcAft>
                <a:spcPts val="300"/>
              </a:spcAft>
              <a:buNone/>
              <a:defRPr sz="1600">
                <a:solidFill>
                  <a:schemeClr val="tx1"/>
                </a:solidFill>
              </a:defRPr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600"/>
            </a:lvl2pPr>
            <a:lvl3pPr marL="0" indent="0" algn="l">
              <a:spcAft>
                <a:spcPts val="300"/>
              </a:spcAft>
              <a:buNone/>
              <a:defRPr sz="1600"/>
            </a:lvl3pPr>
            <a:lvl4pPr marL="0" indent="0" algn="l">
              <a:buNone/>
              <a:defRPr sz="1600"/>
            </a:lvl4pPr>
            <a:lvl5pPr marL="0" indent="0" algn="l">
              <a:buNone/>
              <a:defRPr sz="1600"/>
            </a:lvl5pPr>
            <a:lvl6pPr marL="0" indent="0" algn="l">
              <a:buNone/>
              <a:defRPr sz="1600"/>
            </a:lvl6pPr>
            <a:lvl7pPr marL="0" indent="0" algn="l">
              <a:buNone/>
              <a:defRPr sz="1600"/>
            </a:lvl7pPr>
            <a:lvl8pPr marL="0" indent="0" algn="l">
              <a:buNone/>
              <a:defRPr sz="1600"/>
            </a:lvl8pPr>
            <a:lvl9pPr marL="0" indent="0" algn="l">
              <a:buNone/>
              <a:defRPr sz="1600"/>
            </a:lvl9pPr>
          </a:lstStyle>
          <a:p>
            <a:pPr lvl="0"/>
            <a:r>
              <a:rPr lang="en-US"/>
              <a:t>Subhead for headline size 40 </a:t>
            </a:r>
            <a:r>
              <a:rPr lang="en-US" err="1"/>
              <a:t>pt</a:t>
            </a:r>
            <a:endParaRPr lang="en-US"/>
          </a:p>
        </p:txBody>
      </p:sp>
      <p:pic>
        <p:nvPicPr>
          <p:cNvPr id="7" name="Siemens Logo" descr="Siemens logo">
            <a:extLst>
              <a:ext uri="{FF2B5EF4-FFF2-40B4-BE49-F238E27FC236}">
                <a16:creationId xmlns:a16="http://schemas.microsoft.com/office/drawing/2014/main" id="{BC293230-94BC-41FA-A2D9-E9259B125F8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0274400" y="6364800"/>
            <a:ext cx="1512000" cy="240408"/>
          </a:xfrm>
          <a:prstGeom prst="rect">
            <a:avLst/>
          </a:prstGeom>
        </p:spPr>
      </p:pic>
      <p:sp>
        <p:nvSpPr>
          <p:cNvPr id="2" name="Footer Placeholder" descr="Footer with copyright, author and department information, and date">
            <a:extLst>
              <a:ext uri="{FF2B5EF4-FFF2-40B4-BE49-F238E27FC236}">
                <a16:creationId xmlns:a16="http://schemas.microsoft.com/office/drawing/2014/main" id="{36983F93-FD6F-4DAC-8F23-D4EF00A0420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 bwMode="black">
          <a:xfrm>
            <a:off x="411163" y="6310800"/>
            <a:ext cx="9288000" cy="547200"/>
          </a:xfrm>
        </p:spPr>
        <p:txBody>
          <a:bodyPr/>
          <a:lstStyle/>
          <a:p>
            <a:r>
              <a:rPr lang="en-US"/>
              <a:t>Restricted | © Siemens 2025 |  FT PRD CST | S. Bauer, F. De Santis, K. Koleci, A. Aghaie | Quoryptan 16KIS2033</a:t>
            </a:r>
          </a:p>
        </p:txBody>
      </p:sp>
    </p:spTree>
    <p:extLst>
      <p:ext uri="{BB962C8B-B14F-4D97-AF65-F5344CB8AC3E}">
        <p14:creationId xmlns:p14="http://schemas.microsoft.com/office/powerpoint/2010/main" val="38641281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259">
          <p15:clr>
            <a:srgbClr val="65CEFF"/>
          </p15:clr>
        </p15:guide>
        <p15:guide id="3" pos="6109">
          <p15:clr>
            <a:srgbClr val="65CEFF"/>
          </p15:clr>
        </p15:guide>
        <p15:guide id="4" pos="7425">
          <p15:clr>
            <a:srgbClr val="65CEFF"/>
          </p15:clr>
        </p15:guide>
        <p15:guide id="5" orient="horz" pos="891">
          <p15:clr>
            <a:srgbClr val="65CEFF"/>
          </p15:clr>
        </p15:guide>
        <p15:guide id="6" orient="horz" pos="3658">
          <p15:clr>
            <a:srgbClr val="65CEFF"/>
          </p15:clr>
        </p15:guide>
        <p15:guide id="7" orient="horz" pos="4157">
          <p15:clr>
            <a:srgbClr val="65CEFF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 descr="Slide headline">
            <a:extLst>
              <a:ext uri="{FF2B5EF4-FFF2-40B4-BE49-F238E27FC236}">
                <a16:creationId xmlns:a16="http://schemas.microsoft.com/office/drawing/2014/main" id="{5CDB9E4A-37E0-45B2-BC93-C2EC503FB8F7}"/>
              </a:ext>
            </a:extLst>
          </p:cNvPr>
          <p:cNvSpPr>
            <a:spLocks noGrp="1"/>
          </p:cNvSpPr>
          <p:nvPr>
            <p:ph type="title"/>
          </p:nvPr>
        </p:nvSpPr>
        <p:spPr bwMode="black"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pic>
        <p:nvPicPr>
          <p:cNvPr id="7" name="Siemens Logo" descr="Siemens logo">
            <a:extLst>
              <a:ext uri="{FF2B5EF4-FFF2-40B4-BE49-F238E27FC236}">
                <a16:creationId xmlns:a16="http://schemas.microsoft.com/office/drawing/2014/main" id="{E73DB6A8-F91C-4B87-ACAA-19A2D5EA21E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0635188" y="6418800"/>
            <a:ext cx="1152000" cy="183168"/>
          </a:xfrm>
          <a:prstGeom prst="rect">
            <a:avLst/>
          </a:prstGeom>
        </p:spPr>
      </p:pic>
      <p:sp>
        <p:nvSpPr>
          <p:cNvPr id="9" name="Footer Placeholder" descr="Footer with copyright, author and department information, and date">
            <a:extLst>
              <a:ext uri="{FF2B5EF4-FFF2-40B4-BE49-F238E27FC236}">
                <a16:creationId xmlns:a16="http://schemas.microsoft.com/office/drawing/2014/main" id="{8C6E0B19-DC70-4D19-9A56-05E87567F1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Restricted | © Siemens 2025 |  FT PRD CST | S. Bauer, F. De Santis, K. Koleci, A. Aghaie | Quoryptan 16KIS2033</a:t>
            </a:r>
          </a:p>
        </p:txBody>
      </p:sp>
      <p:sp>
        <p:nvSpPr>
          <p:cNvPr id="10" name="Slide Number Placeholder">
            <a:extLst>
              <a:ext uri="{FF2B5EF4-FFF2-40B4-BE49-F238E27FC236}">
                <a16:creationId xmlns:a16="http://schemas.microsoft.com/office/drawing/2014/main" id="{D3DF1D7C-B467-46E9-B036-83EC1DBE7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CD8EAA7-BBA3-4EBF-931D-AB60CBD8A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769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9">
          <p15:clr>
            <a:srgbClr val="65CEFF"/>
          </p15:clr>
        </p15:guide>
        <p15:guide id="2" pos="2526">
          <p15:clr>
            <a:srgbClr val="65CEFF"/>
          </p15:clr>
        </p15:guide>
        <p15:guide id="3" pos="2708">
          <p15:clr>
            <a:srgbClr val="65CEFF"/>
          </p15:clr>
        </p15:guide>
        <p15:guide id="4" pos="3705">
          <p15:clr>
            <a:srgbClr val="65CEFF"/>
          </p15:clr>
        </p15:guide>
        <p15:guide id="5" pos="3978">
          <p15:clr>
            <a:srgbClr val="65CEFF"/>
          </p15:clr>
        </p15:guide>
        <p15:guide id="7" pos="4975">
          <p15:clr>
            <a:srgbClr val="65CEFF"/>
          </p15:clr>
        </p15:guide>
        <p15:guide id="8" pos="5157">
          <p15:clr>
            <a:srgbClr val="65CEFF"/>
          </p15:clr>
        </p15:guide>
        <p15:guide id="9" pos="6472">
          <p15:clr>
            <a:srgbClr val="65CEFF"/>
          </p15:clr>
        </p15:guide>
        <p15:guide id="10" pos="7425">
          <p15:clr>
            <a:srgbClr val="65CEFF"/>
          </p15:clr>
        </p15:guide>
        <p15:guide id="11" orient="horz" pos="302">
          <p15:clr>
            <a:srgbClr val="65CEFF"/>
          </p15:clr>
        </p15:guide>
        <p15:guide id="12" orient="horz" pos="664">
          <p15:clr>
            <a:srgbClr val="65CEFF"/>
          </p15:clr>
        </p15:guide>
        <p15:guide id="13" orient="horz" pos="891">
          <p15:clr>
            <a:srgbClr val="65CEFF"/>
          </p15:clr>
        </p15:guide>
        <p15:guide id="14" orient="horz" pos="2206">
          <p15:clr>
            <a:srgbClr val="65CEFF"/>
          </p15:clr>
        </p15:guide>
        <p15:guide id="15" orient="horz" pos="2343">
          <p15:clr>
            <a:srgbClr val="65CEFF"/>
          </p15:clr>
        </p15:guide>
        <p15:guide id="16" orient="horz" pos="3658">
          <p15:clr>
            <a:srgbClr val="65CEFF"/>
          </p15:clr>
        </p15:guide>
        <p15:guide id="17" orient="horz" pos="3885">
          <p15:clr>
            <a:srgbClr val="65CEFF"/>
          </p15:clr>
        </p15:guide>
        <p15:guide id="18" orient="horz" pos="4157">
          <p15:clr>
            <a:srgbClr val="65CEFF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tement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 descr="Statement text frame">
            <a:extLst>
              <a:ext uri="{FF2B5EF4-FFF2-40B4-BE49-F238E27FC236}">
                <a16:creationId xmlns:a16="http://schemas.microsoft.com/office/drawing/2014/main" id="{39939C22-A735-46A9-A277-A4B1B330F31C}"/>
              </a:ext>
            </a:extLst>
          </p:cNvPr>
          <p:cNvSpPr>
            <a:spLocks noGrp="1"/>
          </p:cNvSpPr>
          <p:nvPr>
            <p:ph type="title"/>
          </p:nvPr>
        </p:nvSpPr>
        <p:spPr bwMode="black">
          <a:xfrm>
            <a:off x="986400" y="1270799"/>
            <a:ext cx="10800000" cy="4536000"/>
          </a:xfrm>
        </p:spPr>
        <p:txBody>
          <a:bodyPr lIns="0" tIns="0" rIns="0" bIns="0" anchor="t">
            <a:noAutofit/>
          </a:bodyPr>
          <a:lstStyle>
            <a:lvl1pPr>
              <a:lnSpc>
                <a:spcPct val="90000"/>
              </a:lnSpc>
              <a:defRPr sz="8000" b="0">
                <a:gradFill>
                  <a:gsLst>
                    <a:gs pos="20000">
                      <a:srgbClr val="00FFB9"/>
                    </a:gs>
                    <a:gs pos="70000">
                      <a:srgbClr val="00E6DC"/>
                    </a:gs>
                  </a:gsLst>
                  <a:lin ang="0" scaled="1"/>
                </a:gradFill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pic>
        <p:nvPicPr>
          <p:cNvPr id="4" name="Siemens Logo" descr="Siemens logo">
            <a:extLst>
              <a:ext uri="{FF2B5EF4-FFF2-40B4-BE49-F238E27FC236}">
                <a16:creationId xmlns:a16="http://schemas.microsoft.com/office/drawing/2014/main" id="{0EF6BB07-4F4E-4859-9572-DA63E35B93A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0635188" y="6418800"/>
            <a:ext cx="1152000" cy="183168"/>
          </a:xfrm>
          <a:prstGeom prst="rect">
            <a:avLst/>
          </a:prstGeom>
        </p:spPr>
      </p:pic>
      <p:sp>
        <p:nvSpPr>
          <p:cNvPr id="2" name="Footer Placeholder" descr="Footer with copyright, author and department information, and date">
            <a:extLst>
              <a:ext uri="{FF2B5EF4-FFF2-40B4-BE49-F238E27FC236}">
                <a16:creationId xmlns:a16="http://schemas.microsoft.com/office/drawing/2014/main" id="{09BD8BE5-BFF2-469D-8B93-9556FCC45C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black"/>
        <p:txBody>
          <a:bodyPr/>
          <a:lstStyle/>
          <a:p>
            <a:r>
              <a:rPr lang="en-US"/>
              <a:t>Restricted | © Siemens 2025 |  FT PRD CST | S. Bauer, F. De Santis, K. Koleci, A. Aghaie | Quoryptan 16KIS2033</a:t>
            </a:r>
          </a:p>
        </p:txBody>
      </p:sp>
      <p:sp>
        <p:nvSpPr>
          <p:cNvPr id="3" name="Slide Number Placeholder">
            <a:extLst>
              <a:ext uri="{FF2B5EF4-FFF2-40B4-BE49-F238E27FC236}">
                <a16:creationId xmlns:a16="http://schemas.microsoft.com/office/drawing/2014/main" id="{F9372441-FA7E-4481-BBC2-24CB6D301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/>
          <a:p>
            <a:fld id="{1CD8EAA7-BBA3-4EBF-931D-AB60CBD8A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8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259">
          <p15:clr>
            <a:srgbClr val="65CEFF"/>
          </p15:clr>
        </p15:guide>
        <p15:guide id="2" pos="6472">
          <p15:clr>
            <a:srgbClr val="65CEFF"/>
          </p15:clr>
        </p15:guide>
        <p15:guide id="3" pos="7425">
          <p15:clr>
            <a:srgbClr val="65CEFF"/>
          </p15:clr>
        </p15:guide>
        <p15:guide id="4" orient="horz" pos="801">
          <p15:clr>
            <a:srgbClr val="65CEFF"/>
          </p15:clr>
        </p15:guide>
        <p15:guide id="5" orient="horz" pos="3658">
          <p15:clr>
            <a:srgbClr val="65CEFF"/>
          </p15:clr>
        </p15:guide>
        <p15:guide id="6" orient="horz" pos="4157">
          <p15:clr>
            <a:srgbClr val="65CEFF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a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 descr="Slide headline">
            <a:extLst>
              <a:ext uri="{FF2B5EF4-FFF2-40B4-BE49-F238E27FC236}">
                <a16:creationId xmlns:a16="http://schemas.microsoft.com/office/drawing/2014/main" id="{B29E3DA4-014E-4F3D-8186-84366ADFCB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black">
          <a:xfrm>
            <a:off x="1058400" y="1234800"/>
            <a:ext cx="9216000" cy="1162523"/>
          </a:xfrm>
          <a:noFill/>
        </p:spPr>
        <p:txBody>
          <a:bodyPr wrap="square" lIns="0" tIns="54000" rIns="0" bIns="0" anchor="t" anchorCtr="0">
            <a:spAutoFit/>
          </a:bodyPr>
          <a:lstStyle>
            <a:lvl1pPr marL="0">
              <a:defRPr sz="8000">
                <a:solidFill>
                  <a:schemeClr val="tx1"/>
                </a:solidFill>
              </a:defRPr>
            </a:lvl1pPr>
          </a:lstStyle>
          <a:p>
            <a:r>
              <a:rPr lang="en-US"/>
              <a:t>Contact</a:t>
            </a:r>
          </a:p>
        </p:txBody>
      </p:sp>
      <p:sp>
        <p:nvSpPr>
          <p:cNvPr id="3" name="Copy" descr="Content text frame">
            <a:extLst>
              <a:ext uri="{FF2B5EF4-FFF2-40B4-BE49-F238E27FC236}">
                <a16:creationId xmlns:a16="http://schemas.microsoft.com/office/drawing/2014/main" id="{89304306-5233-4901-B576-444696A2EA3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black">
          <a:xfrm>
            <a:off x="1058400" y="2397324"/>
            <a:ext cx="9216000" cy="3409751"/>
          </a:xfrm>
          <a:prstGeom prst="rect">
            <a:avLst/>
          </a:prstGeom>
        </p:spPr>
        <p:txBody>
          <a:bodyPr tIns="108000">
            <a:noAutofit/>
          </a:bodyPr>
          <a:lstStyle>
            <a:lvl1pPr marL="0" indent="0" algn="l">
              <a:spcAft>
                <a:spcPts val="0"/>
              </a:spcAft>
              <a:buNone/>
              <a:defRPr sz="1400">
                <a:solidFill>
                  <a:schemeClr val="tx1"/>
                </a:solidFill>
              </a:defRPr>
            </a:lvl1pPr>
            <a:lvl2pPr marL="0" indent="0" algn="l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</a:defRPr>
            </a:lvl2pPr>
            <a:lvl3pPr marL="144000" indent="-144000" algn="l">
              <a:spcAft>
                <a:spcPts val="0"/>
              </a:spcAft>
              <a:buFont typeface="Arial" panose="020B0604020202020204" pitchFamily="34" charset="0"/>
              <a:buChar char="•"/>
              <a:defRPr sz="1400" b="0"/>
            </a:lvl3pPr>
            <a:lvl4pPr marL="0" indent="0" algn="l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/>
            </a:lvl4pPr>
            <a:lvl5pPr marL="144000" indent="-144000" algn="l"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1400" b="0">
                <a:solidFill>
                  <a:schemeClr val="tx1"/>
                </a:solidFill>
              </a:defRPr>
            </a:lvl5pPr>
            <a:lvl6pPr marL="360000" indent="-180000" algn="l">
              <a:spcAft>
                <a:spcPts val="0"/>
              </a:spcAft>
              <a:buFont typeface="Arial" panose="020B0604020202020204" pitchFamily="34" charset="0"/>
              <a:buChar char="•"/>
              <a:defRPr sz="1400"/>
            </a:lvl6pPr>
            <a:lvl7pPr marL="360000" indent="-180000" algn="l"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1400" b="0"/>
            </a:lvl7pPr>
            <a:lvl8pPr marL="540000" indent="-180000" algn="l">
              <a:spcAft>
                <a:spcPts val="0"/>
              </a:spcAft>
              <a:buFont typeface="Arial" panose="020B0604020202020204" pitchFamily="34" charset="0"/>
              <a:buChar char="•"/>
              <a:defRPr sz="1400"/>
            </a:lvl8pPr>
            <a:lvl9pPr marL="540000" indent="-180000" algn="l"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1400" b="0"/>
            </a:lvl9pPr>
          </a:lstStyle>
          <a:p>
            <a:pPr lvl="0"/>
            <a:r>
              <a:rPr lang="en-US"/>
              <a:t>Click to edit the contact</a:t>
            </a:r>
          </a:p>
          <a:p>
            <a:pPr lvl="1"/>
            <a:r>
              <a:rPr lang="en-US"/>
              <a:t>Name etc.</a:t>
            </a:r>
          </a:p>
          <a:p>
            <a:pPr lvl="2"/>
            <a:r>
              <a:rPr lang="en-US"/>
              <a:t>Skills etc.</a:t>
            </a:r>
          </a:p>
          <a:p>
            <a:pPr lvl="3"/>
            <a:r>
              <a:rPr lang="en-US"/>
              <a:t>Name etc. sublevel</a:t>
            </a:r>
          </a:p>
          <a:p>
            <a:pPr lvl="4"/>
            <a:r>
              <a:rPr lang="en-US"/>
              <a:t>Skills etc. sublevel</a:t>
            </a:r>
          </a:p>
        </p:txBody>
      </p:sp>
      <p:pic>
        <p:nvPicPr>
          <p:cNvPr id="10" name="Siemens Logo" descr="Siemens logo">
            <a:extLst>
              <a:ext uri="{FF2B5EF4-FFF2-40B4-BE49-F238E27FC236}">
                <a16:creationId xmlns:a16="http://schemas.microsoft.com/office/drawing/2014/main" id="{5FD2C39E-5D81-4A0E-9F45-90932890088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0635188" y="6418800"/>
            <a:ext cx="1152000" cy="183168"/>
          </a:xfrm>
          <a:prstGeom prst="rect">
            <a:avLst/>
          </a:prstGeom>
        </p:spPr>
      </p:pic>
      <p:sp>
        <p:nvSpPr>
          <p:cNvPr id="8" name="Footer Placeholder" descr="Footer with copyright, author and department information, and date">
            <a:extLst>
              <a:ext uri="{FF2B5EF4-FFF2-40B4-BE49-F238E27FC236}">
                <a16:creationId xmlns:a16="http://schemas.microsoft.com/office/drawing/2014/main" id="{3279A350-3BB2-4CA2-A422-8F5A951F6F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black"/>
        <p:txBody>
          <a:bodyPr/>
          <a:lstStyle/>
          <a:p>
            <a:r>
              <a:rPr lang="en-US"/>
              <a:t>Restricted | © Siemens 2025 |  FT PRD CST | S. Bauer, F. De Santis, K. Koleci, A. Aghaie | Quoryptan 16KIS2033</a:t>
            </a:r>
          </a:p>
        </p:txBody>
      </p:sp>
      <p:sp>
        <p:nvSpPr>
          <p:cNvPr id="9" name="Slide Number Placeholder">
            <a:extLst>
              <a:ext uri="{FF2B5EF4-FFF2-40B4-BE49-F238E27FC236}">
                <a16:creationId xmlns:a16="http://schemas.microsoft.com/office/drawing/2014/main" id="{CFF9630D-791D-45AE-8E5E-36F747F59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/>
          <a:p>
            <a:fld id="{1CD8EAA7-BBA3-4EBF-931D-AB60CBD8A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3265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259">
          <p15:clr>
            <a:srgbClr val="65CEFF"/>
          </p15:clr>
        </p15:guide>
        <p15:guide id="2" pos="6472">
          <p15:clr>
            <a:srgbClr val="65CEFF"/>
          </p15:clr>
        </p15:guide>
        <p15:guide id="3" pos="7425">
          <p15:clr>
            <a:srgbClr val="65CEFF"/>
          </p15:clr>
        </p15:guide>
        <p15:guide id="4" orient="horz" pos="778">
          <p15:clr>
            <a:srgbClr val="65CEFF"/>
          </p15:clr>
        </p15:guide>
        <p15:guide id="5" orient="horz" pos="3658">
          <p15:clr>
            <a:srgbClr val="65CEFF"/>
          </p15:clr>
        </p15:guide>
        <p15:guide id="6" orient="horz" pos="4157">
          <p15:clr>
            <a:srgbClr val="65CEFF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" descr="Slide headline">
            <a:extLst>
              <a:ext uri="{FF2B5EF4-FFF2-40B4-BE49-F238E27FC236}">
                <a16:creationId xmlns:a16="http://schemas.microsoft.com/office/drawing/2014/main" id="{2500D031-E8B7-42AD-B616-57A243A31EFA}"/>
              </a:ext>
            </a:extLst>
          </p:cNvPr>
          <p:cNvSpPr>
            <a:spLocks noGrp="1"/>
          </p:cNvSpPr>
          <p:nvPr>
            <p:ph type="title"/>
          </p:nvPr>
        </p:nvSpPr>
        <p:spPr bwMode="black">
          <a:xfrm>
            <a:off x="410400" y="478800"/>
            <a:ext cx="9863997" cy="576000"/>
          </a:xfrm>
          <a:prstGeom prst="rect">
            <a:avLst/>
          </a:prstGeom>
        </p:spPr>
        <p:txBody>
          <a:bodyPr vert="horz" lIns="0" tIns="0" rIns="324000" bIns="14400" rtlCol="0" anchor="t" anchorCtr="0">
            <a:no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" descr="Content text frame">
            <a:extLst>
              <a:ext uri="{FF2B5EF4-FFF2-40B4-BE49-F238E27FC236}">
                <a16:creationId xmlns:a16="http://schemas.microsoft.com/office/drawing/2014/main" id="{6750A408-ED0E-47CF-AC3A-5AD4A6E25CE3}"/>
              </a:ext>
            </a:extLst>
          </p:cNvPr>
          <p:cNvSpPr>
            <a:spLocks noGrp="1"/>
          </p:cNvSpPr>
          <p:nvPr>
            <p:ph type="body" idx="1"/>
          </p:nvPr>
        </p:nvSpPr>
        <p:spPr bwMode="black">
          <a:xfrm>
            <a:off x="411161" y="1414800"/>
            <a:ext cx="7200000" cy="45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Footer Placeholder" descr="Footer with copyright, author and department information, and date">
            <a:extLst>
              <a:ext uri="{FF2B5EF4-FFF2-40B4-BE49-F238E27FC236}">
                <a16:creationId xmlns:a16="http://schemas.microsoft.com/office/drawing/2014/main" id="{4F5CAFE5-0972-49AB-B42B-7C613C153A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black">
          <a:xfrm>
            <a:off x="1059160" y="6310800"/>
            <a:ext cx="9216000" cy="547200"/>
          </a:xfrm>
          <a:prstGeom prst="rect">
            <a:avLst/>
          </a:prstGeom>
        </p:spPr>
        <p:txBody>
          <a:bodyPr vert="horz" lIns="0" tIns="0" rIns="0" bIns="61200" rtlCol="0" anchor="ctr" anchorCtr="0"/>
          <a:lstStyle>
            <a:lvl1pPr algn="l">
              <a:lnSpc>
                <a:spcPct val="100000"/>
              </a:lnSpc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Restricted | © Siemens 2025 |  FT PRD CST | S. Bauer, F. De Santis, K. Koleci, A. Aghaie | Quoryptan 16KIS2033</a:t>
            </a:r>
          </a:p>
        </p:txBody>
      </p:sp>
      <p:sp>
        <p:nvSpPr>
          <p:cNvPr id="6" name="Slide Number Placeholder" descr="Page number">
            <a:extLst>
              <a:ext uri="{FF2B5EF4-FFF2-40B4-BE49-F238E27FC236}">
                <a16:creationId xmlns:a16="http://schemas.microsoft.com/office/drawing/2014/main" id="{1C051FD7-F65C-4306-9083-C9770A0AF2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black">
          <a:xfrm>
            <a:off x="411162" y="6310800"/>
            <a:ext cx="648000" cy="547200"/>
          </a:xfrm>
          <a:prstGeom prst="rect">
            <a:avLst/>
          </a:prstGeom>
        </p:spPr>
        <p:txBody>
          <a:bodyPr vert="horz" lIns="0" tIns="0" rIns="0" bIns="61200" rtlCol="0" anchor="ctr" anchorCtr="0"/>
          <a:lstStyle>
            <a:lvl1pPr algn="l">
              <a:lnSpc>
                <a:spcPct val="100000"/>
              </a:lnSpc>
              <a:defRPr sz="900" b="1">
                <a:solidFill>
                  <a:schemeClr val="tx1"/>
                </a:solidFill>
                <a:latin typeface="+mn-lt"/>
              </a:defRPr>
            </a:lvl1pPr>
          </a:lstStyle>
          <a:p>
            <a:fld id="{1CD8EAA7-BBA3-4EBF-931D-AB60CBD8A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12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50" r:id="rId2"/>
    <p:sldLayoutId id="2147483867" r:id="rId3"/>
    <p:sldLayoutId id="2147483869" r:id="rId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90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08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26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upq/pqm4" TargetMode="Externa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fabrizio.desantis@siemens.com" TargetMode="External"/><Relationship Id="rId2" Type="http://schemas.openxmlformats.org/officeDocument/2006/relationships/hyperlink" Target="mailto:svenbauer@siemens.com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anita.aghaie@siemens.com" TargetMode="External"/><Relationship Id="rId4" Type="http://schemas.openxmlformats.org/officeDocument/2006/relationships/hyperlink" Target="mailto:kristjane.koleci@siemens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mupq/pqm4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CC26DDD-B559-EC4B-0C31-9D04D333D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400" y="2030018"/>
            <a:ext cx="9288000" cy="1846659"/>
          </a:xfrm>
        </p:spPr>
        <p:txBody>
          <a:bodyPr/>
          <a:lstStyle/>
          <a:p>
            <a:r>
              <a:rPr lang="en-US" dirty="0"/>
              <a:t>A Fault-Resistant Number Theoretic Transform by Polynomial Evaluation and Interpolation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0FE9C585-F00C-DE21-1150-9AC4FF8F32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Application to ML-KEM and ML-DSA</a:t>
            </a:r>
          </a:p>
          <a:p>
            <a:endParaRPr lang="en-US" dirty="0"/>
          </a:p>
          <a:p>
            <a:r>
              <a:rPr lang="en-US" u="sng" dirty="0"/>
              <a:t>Sven Bauer</a:t>
            </a:r>
            <a:r>
              <a:rPr lang="en-US" dirty="0"/>
              <a:t>, Fabrizio De Santis, Kristjane Koleci and Anita Aghaie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5A634F43-CA0D-DF1D-D769-E49868B7006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99"/>
              </a:buClr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Public | © Siemens 2025 |  FT PRD CST SES-DE | S. Bauer, F. De Santis, K. Koleci, A. Aghaie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329B1B-0FDA-5179-5A7A-A4A438265E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0637" y="4441686"/>
            <a:ext cx="1600200" cy="8001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2A8BF5C-9324-F98A-6411-3FBC1E6B0731}"/>
              </a:ext>
            </a:extLst>
          </p:cNvPr>
          <p:cNvSpPr txBox="1"/>
          <p:nvPr/>
        </p:nvSpPr>
        <p:spPr>
          <a:xfrm>
            <a:off x="10180637" y="5366657"/>
            <a:ext cx="175010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000" dirty="0">
                <a:solidFill>
                  <a:schemeClr val="tx1"/>
                </a:solidFill>
              </a:rPr>
              <a:t>Supported as part of project </a:t>
            </a:r>
            <a:r>
              <a:rPr lang="en-US" sz="1000" dirty="0" err="1">
                <a:solidFill>
                  <a:schemeClr val="tx1"/>
                </a:solidFill>
              </a:rPr>
              <a:t>Quoryptan</a:t>
            </a:r>
            <a:r>
              <a:rPr lang="en-US" sz="1000" dirty="0">
                <a:solidFill>
                  <a:schemeClr val="tx1"/>
                </a:solidFill>
              </a:rPr>
              <a:t> under 16KIS2033</a:t>
            </a:r>
          </a:p>
        </p:txBody>
      </p:sp>
    </p:spTree>
    <p:extLst>
      <p:ext uri="{BB962C8B-B14F-4D97-AF65-F5344CB8AC3E}">
        <p14:creationId xmlns:p14="http://schemas.microsoft.com/office/powerpoint/2010/main" val="1315350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694EC-5372-449B-3283-047A4A5E5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Evaluation for ML-KEM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050713-861B-B960-21C8-27DCCB0344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Public | © Siemens 2025 |  FT PRD CST | S. Bauer, F. De Santis, K. Koleci, A. Aghaie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57A22A-FB05-2C02-FDC2-4CA9576F638E}"/>
              </a:ext>
            </a:extLst>
          </p:cNvPr>
          <p:cNvSpPr txBox="1"/>
          <p:nvPr/>
        </p:nvSpPr>
        <p:spPr>
          <a:xfrm>
            <a:off x="410399" y="1198993"/>
            <a:ext cx="1129174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took the NTT of ML-KEM from the pqm4</a:t>
            </a:r>
            <a:r>
              <a:rPr lang="en-US" baseline="30000" dirty="0"/>
              <a:t>1)</a:t>
            </a:r>
            <a:r>
              <a:rPr lang="en-US" dirty="0"/>
              <a:t> library, and we evaluated the relative cost of the implementation on an STM32F401CCU6.</a:t>
            </a:r>
          </a:p>
          <a:p>
            <a:pPr marL="0" lvl="1" indent="0">
              <a:buClr>
                <a:schemeClr val="tx1"/>
              </a:buClr>
              <a:buNone/>
            </a:pPr>
            <a:endParaRPr lang="en-US" dirty="0"/>
          </a:p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0379B45C-8AEA-F3EB-2364-69E56F8F4F0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9293611"/>
                  </p:ext>
                </p:extLst>
              </p:nvPr>
            </p:nvGraphicFramePr>
            <p:xfrm>
              <a:off x="2321573" y="2268859"/>
              <a:ext cx="604165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319175">
                      <a:extLst>
                        <a:ext uri="{9D8B030D-6E8A-4147-A177-3AD203B41FA5}">
                          <a16:colId xmlns:a16="http://schemas.microsoft.com/office/drawing/2014/main" val="3269539305"/>
                        </a:ext>
                      </a:extLst>
                    </a:gridCol>
                    <a:gridCol w="1722475">
                      <a:extLst>
                        <a:ext uri="{9D8B030D-6E8A-4147-A177-3AD203B41FA5}">
                          <a16:colId xmlns:a16="http://schemas.microsoft.com/office/drawing/2014/main" val="32796072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Operation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/>
                            <a:t>Clock cycles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887864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Evaluate </a:t>
                          </a:r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endParaRPr lang="en-US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/>
                            <a:t>1752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885394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Interpolate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i="0" dirty="0" smtClean="0">
                                  <a:latin typeface="Cambria Math" panose="02040503050406030204" pitchFamily="18" charset="0"/>
                                </a:rPr>
                                <m:t>NTT</m:t>
                              </m:r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/>
                            <a:t> and evaluate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/>
                            <a:t>2150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959724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Compute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i="0" dirty="0" smtClean="0">
                                  <a:latin typeface="Cambria Math" panose="02040503050406030204" pitchFamily="18" charset="0"/>
                                </a:rPr>
                                <m:t>NTT</m:t>
                              </m:r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5822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2624758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0379B45C-8AEA-F3EB-2364-69E56F8F4F0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9293611"/>
                  </p:ext>
                </p:extLst>
              </p:nvPr>
            </p:nvGraphicFramePr>
            <p:xfrm>
              <a:off x="2321573" y="2268859"/>
              <a:ext cx="604165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319175">
                      <a:extLst>
                        <a:ext uri="{9D8B030D-6E8A-4147-A177-3AD203B41FA5}">
                          <a16:colId xmlns:a16="http://schemas.microsoft.com/office/drawing/2014/main" val="3269539305"/>
                        </a:ext>
                      </a:extLst>
                    </a:gridCol>
                    <a:gridCol w="1722475">
                      <a:extLst>
                        <a:ext uri="{9D8B030D-6E8A-4147-A177-3AD203B41FA5}">
                          <a16:colId xmlns:a16="http://schemas.microsoft.com/office/drawing/2014/main" val="32796072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Operation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/>
                            <a:t>Clock cycles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887864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t="-108197" r="-40056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/>
                            <a:t>1752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885394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t="-208197" r="-40056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/>
                            <a:t>2150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959724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t="-308197" r="-40056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5822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26247584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EC293D0E-EAB4-76C3-2C95-2E2EBE60B99B}"/>
              </a:ext>
            </a:extLst>
          </p:cNvPr>
          <p:cNvSpPr txBox="1"/>
          <p:nvPr/>
        </p:nvSpPr>
        <p:spPr>
          <a:xfrm>
            <a:off x="410398" y="4221920"/>
            <a:ext cx="1129174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en-US" dirty="0"/>
              <a:t>This time, the relative cost of the implementation corresponds </a:t>
            </a:r>
            <a:r>
              <a:rPr lang="en-US"/>
              <a:t>to 67%.</a:t>
            </a:r>
            <a:endParaRPr lang="en-US" dirty="0"/>
          </a:p>
          <a:p>
            <a:pPr marL="0" lvl="1" indent="0">
              <a:buClr>
                <a:schemeClr val="tx1"/>
              </a:buClr>
              <a:buFont typeface="Arial" panose="020B0604020202020204" pitchFamily="34" charset="0"/>
              <a:buNone/>
            </a:pPr>
            <a:endParaRPr lang="en-US" dirty="0"/>
          </a:p>
          <a:p>
            <a:pPr algn="ctr">
              <a:buClrTx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361C43-AEB8-EE50-89E9-2974944BA282}"/>
              </a:ext>
            </a:extLst>
          </p:cNvPr>
          <p:cNvSpPr txBox="1"/>
          <p:nvPr/>
        </p:nvSpPr>
        <p:spPr>
          <a:xfrm>
            <a:off x="533399" y="5940188"/>
            <a:ext cx="230992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200" dirty="0">
                <a:solidFill>
                  <a:schemeClr val="tx1"/>
                </a:solidFill>
              </a:rPr>
              <a:t>1)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https://github.com/mupq/pqm4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5194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804CD-F7E5-2C90-5283-3B343EBEE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Remarks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D01AEB-3320-1EF4-76D5-5FF52DAC6B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Public | © Siemens 2025 |  FT PRD CST | S. Bauer, F. De Santis, K. Koleci, A. Aghaie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5737F5-C9A2-7C04-E00F-40CC4AB9B060}"/>
              </a:ext>
            </a:extLst>
          </p:cNvPr>
          <p:cNvSpPr txBox="1"/>
          <p:nvPr/>
        </p:nvSpPr>
        <p:spPr>
          <a:xfrm>
            <a:off x="410400" y="1360714"/>
            <a:ext cx="11313514" cy="2308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Can detect more than one fault – but only with high probability &lt;1.</a:t>
            </a:r>
          </a:p>
          <a:p>
            <a:pPr marL="285750" indent="-28575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Everything carries through to the inverse NTT.</a:t>
            </a:r>
          </a:p>
          <a:p>
            <a:pPr marL="285750" indent="-28575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Compatible with side-channel countermeasures based on splitting data into shares (because everything is linear).</a:t>
            </a:r>
          </a:p>
          <a:p>
            <a:pPr marL="285750" indent="-28575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Can be used to protect whole chain of NTT, point-wise multiplication, inverse NTT.</a:t>
            </a:r>
          </a:p>
        </p:txBody>
      </p:sp>
    </p:spTree>
    <p:extLst>
      <p:ext uri="{BB962C8B-B14F-4D97-AF65-F5344CB8AC3E}">
        <p14:creationId xmlns:p14="http://schemas.microsoft.com/office/powerpoint/2010/main" val="1895905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5D8CA-3110-A015-0078-B91003C44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6F319C-2D03-DE2A-5B93-FA38C7F9FA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Public | © Siemens 2025 |  FT PRD CST | S. Bauer, F. De Santis, K. Koleci, A. Aghaie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CB3582-29B9-B504-7D71-B79F110D39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9498" y="940253"/>
            <a:ext cx="3914775" cy="18859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FB1F883-4840-AB21-43F7-50F99BB97BAD}"/>
              </a:ext>
            </a:extLst>
          </p:cNvPr>
          <p:cNvSpPr txBox="1"/>
          <p:nvPr/>
        </p:nvSpPr>
        <p:spPr>
          <a:xfrm>
            <a:off x="410400" y="1349829"/>
            <a:ext cx="7307571" cy="25853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We have seen a method to detect faults in the NTT and the inverse NTT.</a:t>
            </a:r>
          </a:p>
          <a:p>
            <a:pPr marL="285750" indent="-28575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Single faults are detected reliably, multiple (random) faults with high probability.</a:t>
            </a:r>
          </a:p>
          <a:p>
            <a:pPr marL="285750" indent="-28575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Less overhead than re-computation.</a:t>
            </a:r>
          </a:p>
          <a:p>
            <a:pPr marL="285750" indent="-28575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Overhead measured for ML-DSA and ML-KEM on ARM Cortex-M4.</a:t>
            </a:r>
          </a:p>
        </p:txBody>
      </p:sp>
    </p:spTree>
    <p:extLst>
      <p:ext uri="{BB962C8B-B14F-4D97-AF65-F5344CB8AC3E}">
        <p14:creationId xmlns:p14="http://schemas.microsoft.com/office/powerpoint/2010/main" val="387313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18F9C-760F-004C-0FD1-DABC4B0D37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D4A70EA-DA3D-B1B6-872F-6AF2FBAB0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1255809"/>
            <a:ext cx="10800000" cy="4536000"/>
          </a:xfrm>
        </p:spPr>
        <p:txBody>
          <a:bodyPr/>
          <a:lstStyle/>
          <a:p>
            <a:pPr algn="ctr"/>
            <a:r>
              <a:rPr lang="en-US" dirty="0"/>
              <a:t>Thank you for your attention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Questions?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D519067A-9CD9-A6CA-45C6-30040498F8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Public | © Siemens 2025 |  FT PRD CST SES-DE | S. Bauer, F. De Santis, K. Koleci, A. Aghaie</a:t>
            </a:r>
          </a:p>
        </p:txBody>
      </p:sp>
    </p:spTree>
    <p:extLst>
      <p:ext uri="{BB962C8B-B14F-4D97-AF65-F5344CB8AC3E}">
        <p14:creationId xmlns:p14="http://schemas.microsoft.com/office/powerpoint/2010/main" val="4118710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D0D7180-7EB6-1B5A-5AB3-14A89D18B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EA6BC1E5-0276-7AD5-29B1-6DE8EF1596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8400" y="2397325"/>
            <a:ext cx="9216000" cy="2063353"/>
          </a:xfrm>
        </p:spPr>
        <p:txBody>
          <a:bodyPr numCol="2"/>
          <a:lstStyle/>
          <a:p>
            <a:pPr lvl="1"/>
            <a:r>
              <a:rPr lang="en-US" sz="1400" noProof="0"/>
              <a:t>Sven Bauer</a:t>
            </a:r>
            <a:br>
              <a:rPr lang="en-US" sz="1400" noProof="0"/>
            </a:br>
            <a:r>
              <a:rPr lang="en-US" sz="1400" noProof="0"/>
              <a:t>Siemens AG</a:t>
            </a:r>
          </a:p>
          <a:p>
            <a:pPr lvl="1"/>
            <a:r>
              <a:rPr lang="en-US" sz="1400" noProof="0"/>
              <a:t>E-mail </a:t>
            </a:r>
            <a:r>
              <a:rPr lang="en-US" sz="1400" noProof="0">
                <a:hlinkClick r:id="rId2"/>
              </a:rPr>
              <a:t>svenbauer@siemens.com</a:t>
            </a:r>
            <a:endParaRPr lang="en-US" sz="1400" noProof="0"/>
          </a:p>
          <a:p>
            <a:pPr lvl="1"/>
            <a:r>
              <a:rPr lang="en-US" sz="1400" noProof="0"/>
              <a:t>Fabrizio De Santis</a:t>
            </a:r>
            <a:br>
              <a:rPr lang="en-US" sz="1400" noProof="0"/>
            </a:br>
            <a:r>
              <a:rPr lang="en-US" sz="1400" noProof="0"/>
              <a:t>Siemens AG</a:t>
            </a:r>
          </a:p>
          <a:p>
            <a:pPr lvl="1"/>
            <a:r>
              <a:rPr lang="en-US" sz="1400" noProof="0"/>
              <a:t>E-mail </a:t>
            </a:r>
            <a:r>
              <a:rPr lang="en-US" sz="1400" noProof="0">
                <a:hlinkClick r:id="rId3"/>
              </a:rPr>
              <a:t>fabrizio.desantis@siemens.com</a:t>
            </a:r>
            <a:endParaRPr lang="en-US" sz="1400" noProof="0"/>
          </a:p>
          <a:p>
            <a:pPr lvl="1"/>
            <a:endParaRPr lang="en-US"/>
          </a:p>
          <a:p>
            <a:pPr lvl="1"/>
            <a:endParaRPr lang="en-US" sz="1400" noProof="0"/>
          </a:p>
          <a:p>
            <a:pPr lvl="1"/>
            <a:endParaRPr lang="en-US" sz="1400" noProof="0"/>
          </a:p>
          <a:p>
            <a:pPr lvl="1"/>
            <a:r>
              <a:rPr lang="en-US" sz="1400" noProof="0"/>
              <a:t>Kristjane Koleci</a:t>
            </a:r>
            <a:br>
              <a:rPr lang="en-US" sz="1400" noProof="0"/>
            </a:br>
            <a:r>
              <a:rPr lang="en-US" sz="1400" noProof="0"/>
              <a:t>Siemens AG</a:t>
            </a:r>
          </a:p>
          <a:p>
            <a:pPr lvl="1"/>
            <a:r>
              <a:rPr lang="en-US" sz="1400" noProof="0"/>
              <a:t>E-mail </a:t>
            </a:r>
            <a:r>
              <a:rPr lang="en-US" sz="1400" noProof="0">
                <a:hlinkClick r:id="rId4"/>
              </a:rPr>
              <a:t>kristjane.koleci@siemens.com</a:t>
            </a:r>
            <a:endParaRPr lang="en-US" sz="1400" noProof="0"/>
          </a:p>
          <a:p>
            <a:pPr lvl="1"/>
            <a:r>
              <a:rPr lang="en-US" sz="1400" noProof="0"/>
              <a:t>Anita Aghaie</a:t>
            </a:r>
            <a:br>
              <a:rPr lang="en-US" sz="1400" noProof="0"/>
            </a:br>
            <a:r>
              <a:rPr lang="en-US" sz="1400" noProof="0"/>
              <a:t>Siemens AG</a:t>
            </a:r>
          </a:p>
          <a:p>
            <a:pPr lvl="1"/>
            <a:r>
              <a:rPr lang="en-US" sz="1400" noProof="0"/>
              <a:t>E-mail </a:t>
            </a:r>
            <a:r>
              <a:rPr lang="en-US" sz="1400" noProof="0">
                <a:hlinkClick r:id="rId5"/>
              </a:rPr>
              <a:t>anita.aghaie@siemens.com</a:t>
            </a:r>
            <a:endParaRPr lang="en-US" sz="1400" noProof="0"/>
          </a:p>
          <a:p>
            <a:pPr lvl="1"/>
            <a:endParaRPr lang="en-US" sz="1400" noProof="0"/>
          </a:p>
          <a:p>
            <a:pPr lvl="1"/>
            <a:endParaRPr lang="en-US" sz="1400" noProof="0"/>
          </a:p>
          <a:p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F17B186-B71E-F1E9-2EE5-3D76B68340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Public | © Siemens 2025 |  FT PRD CST SES-DE | S. Bauer, F. De Santis, K. Koleci, A. Aghaie</a:t>
            </a:r>
          </a:p>
        </p:txBody>
      </p:sp>
    </p:spTree>
    <p:extLst>
      <p:ext uri="{BB962C8B-B14F-4D97-AF65-F5344CB8AC3E}">
        <p14:creationId xmlns:p14="http://schemas.microsoft.com/office/powerpoint/2010/main" val="1821907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4E08F-FEE6-C149-9913-20FAE751E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Attacks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7E88DC-AEEB-C8CA-58C8-35D0E86E1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Public | © Siemens 2025 |  FT PRD CST SES-DE | S. Bauer, F. De Santis, K. Koleci, A. Aghaie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7C30AC-E054-5FE5-B44E-4D6FF7320B5D}"/>
              </a:ext>
            </a:extLst>
          </p:cNvPr>
          <p:cNvSpPr txBox="1"/>
          <p:nvPr/>
        </p:nvSpPr>
        <p:spPr>
          <a:xfrm>
            <a:off x="410400" y="1175657"/>
            <a:ext cx="10100842" cy="34470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285750" indent="-28575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Inject faults into a device while it is processing a cryptographic secret.</a:t>
            </a:r>
          </a:p>
          <a:p>
            <a:pPr marL="285750" indent="-28575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Faults can be transient or permanent.</a:t>
            </a:r>
          </a:p>
          <a:p>
            <a:pPr marL="285750" indent="-28575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Faults are injected by operating a device (briefly) outside its specification.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Examples: clock glitch, voltage glitch, EM pulse, laser pulse…</a:t>
            </a:r>
          </a:p>
          <a:p>
            <a:pPr marL="285750" indent="-28575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Typical fault: instruction skip</a:t>
            </a:r>
          </a:p>
          <a:p>
            <a:pPr marL="285750" indent="-28575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Goals:</a:t>
            </a:r>
          </a:p>
          <a:p>
            <a:pPr marL="465750" lvl="1" indent="-285750" algn="l"/>
            <a:r>
              <a:rPr lang="en-US" dirty="0">
                <a:solidFill>
                  <a:schemeClr val="tx1"/>
                </a:solidFill>
              </a:rPr>
              <a:t>Force device to behave in a way not intended by developer (e.g., access without permissions).</a:t>
            </a:r>
          </a:p>
          <a:p>
            <a:pPr marL="465750" lvl="1" indent="-285750" algn="l"/>
            <a:r>
              <a:rPr lang="en-US" dirty="0">
                <a:solidFill>
                  <a:schemeClr val="tx1"/>
                </a:solidFill>
              </a:rPr>
              <a:t>Obtain faulty signatures or ciphertexts that leak information about a cryptographic secret.</a:t>
            </a:r>
          </a:p>
        </p:txBody>
      </p:sp>
    </p:spTree>
    <p:extLst>
      <p:ext uri="{BB962C8B-B14F-4D97-AF65-F5344CB8AC3E}">
        <p14:creationId xmlns:p14="http://schemas.microsoft.com/office/powerpoint/2010/main" val="2012370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C7069-1997-354F-1976-621592614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Number Theoretic Transform (NTT)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6D9ECF-0FC2-C7AE-3C6E-27EC503D66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Public | © Siemens 2025 |  FT PRD CST SES-DE | S. Bauer, F. De Santis, K. Koleci, A. Aghaie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BA271C5-9AF6-B34C-0C28-E4E0DFDCA7FF}"/>
                  </a:ext>
                </a:extLst>
              </p:cNvPr>
              <p:cNvSpPr txBox="1"/>
              <p:nvPr/>
            </p:nvSpPr>
            <p:spPr>
              <a:xfrm>
                <a:off x="410400" y="1154243"/>
                <a:ext cx="11263440" cy="468891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285750" indent="-285750" algn="l">
                  <a:spcBef>
                    <a:spcPts val="24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 be a field and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/>
                  <a:t>. We assume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 contains a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th</a:t>
                </a:r>
                <a:r>
                  <a:rPr lang="en-US" dirty="0"/>
                  <a:t> root of unity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dirty="0"/>
                  <a:t>. Then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</m:d>
                  </m:oMath>
                </a14:m>
                <a:r>
                  <a:rPr lang="en-US" dirty="0"/>
                  <a:t> can be factored into:</a:t>
                </a:r>
                <a:endParaRPr lang="de-DE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/2</m:t>
                            </m:r>
                          </m:sup>
                        </m:sSup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/2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∏"/>
                        <m:limLoc m:val="subSup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𝑏𝑟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/>
              </a:p>
              <a:p>
                <a:pPr marL="285750" indent="-285750">
                  <a:spcBef>
                    <a:spcPts val="24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</m:oMath>
                </a14:m>
                <a:r>
                  <a:rPr lang="en-US" dirty="0"/>
                  <a:t> is the bit reversal of a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-bit number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en-US" dirty="0"/>
              </a:p>
              <a:p>
                <a:pPr marL="285750" indent="-285750">
                  <a:spcBef>
                    <a:spcPts val="24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The factorization of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</m:d>
                  </m:oMath>
                </a14:m>
                <a:r>
                  <a:rPr lang="en-US" dirty="0"/>
                  <a:t> leads to a ring isomorphism</a:t>
                </a:r>
                <a14:m>
                  <m:oMath xmlns:m="http://schemas.openxmlformats.org/officeDocument/2006/math">
                    <m:r>
                      <a:rPr lang="de-DE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b="0" i="0" dirty="0" smtClean="0">
                        <a:latin typeface="Cambria Math" panose="02040503050406030204" pitchFamily="18" charset="0"/>
                      </a:rPr>
                      <m:t>NTT</m:t>
                    </m:r>
                    <m:r>
                      <a:rPr lang="de-DE" b="0" i="0" dirty="0" smtClean="0">
                        <a:latin typeface="Cambria Math" panose="02040503050406030204" pitchFamily="18" charset="0"/>
                      </a:rPr>
                      <m:t>: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begChr m:val="["/>
                        <m:endChr m:val="]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d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(with component-wise addition and multiplication 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)</a:t>
                </a:r>
                <a:endParaRPr lang="de-DE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24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NTT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(2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+1)</m:t>
                              </m:r>
                            </m:sup>
                          </m:sSup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(2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+1)</m:t>
                              </m:r>
                            </m:sup>
                          </m:sSup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,…,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(2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+1)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285750" indent="-285750">
                  <a:spcBef>
                    <a:spcPts val="2400"/>
                  </a:spcBef>
                  <a:buFont typeface="Arial" panose="020B0604020202020204" pitchFamily="34" charset="0"/>
                  <a:buChar char="•"/>
                </a:pPr>
                <a:r>
                  <a:rPr lang="en-US" b="0" dirty="0"/>
                  <a:t>So,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NTT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NTT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⨀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NTT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dirty="0"/>
              </a:p>
              <a:p>
                <a:pPr marL="285750" indent="-285750">
                  <a:spcBef>
                    <a:spcPts val="24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Use this to compute product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/>
                  <a:t> of two polynomials of degree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efficiently with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de-DE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multiplications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as: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NTT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NTT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⨀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NTT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r>
                  <a:rPr lang="en-US" dirty="0"/>
                  <a:t>)</a:t>
                </a:r>
              </a:p>
              <a:p>
                <a:pPr algn="ctr">
                  <a:spcBef>
                    <a:spcPts val="2400"/>
                  </a:spcBef>
                </a:pPr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BA271C5-9AF6-B34C-0C28-E4E0DFDCA7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00" y="1154243"/>
                <a:ext cx="11263440" cy="4688912"/>
              </a:xfrm>
              <a:prstGeom prst="rect">
                <a:avLst/>
              </a:prstGeom>
              <a:blipFill>
                <a:blip r:embed="rId2"/>
                <a:stretch>
                  <a:fillRect l="-1136" t="-1558" r="-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688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29175-8C53-2955-F56B-EFE29788D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the NTT (example n=8)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E4A520-E454-D63A-19DF-9B78AB8557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Public | © Siemens 2025 |  FT PRD CST SES-DE | S. Bauer, F. De Santis, K. Koleci, A. Aghaie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8B8B9F-6422-CEFC-85B9-FDB83BE976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485" y="1054800"/>
            <a:ext cx="9267825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79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5">
            <a:extLst>
              <a:ext uri="{FF2B5EF4-FFF2-40B4-BE49-F238E27FC236}">
                <a16:creationId xmlns:a16="http://schemas.microsoft.com/office/drawing/2014/main" id="{5DBFA665-6884-5F9C-4F38-DC968B4084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8047" y="1901737"/>
            <a:ext cx="3913553" cy="18874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1EE8C7-A7F9-EF45-9277-E7E9E806C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Detection in the NTT with Polynomial Evaluation and Interpolation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53651B-945C-FC79-E17A-C191ABA822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Public | © Siemens 2025 |  FT PRD CST SES-DE | S. Bauer, F. De Santis, K. Koleci, A. Aghaie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platzhalter 4">
                <a:extLst>
                  <a:ext uri="{FF2B5EF4-FFF2-40B4-BE49-F238E27FC236}">
                    <a16:creationId xmlns:a16="http://schemas.microsoft.com/office/drawing/2014/main" id="{6C4D13C0-D6E6-824B-297A-C63499C84BB9}"/>
                  </a:ext>
                </a:extLst>
              </p:cNvPr>
              <p:cNvSpPr txBox="1">
                <a:spLocks/>
              </p:cNvSpPr>
              <p:nvPr/>
            </p:nvSpPr>
            <p:spPr bwMode="black">
              <a:xfrm>
                <a:off x="410400" y="1901737"/>
                <a:ext cx="7339515" cy="3232387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3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80000" indent="-180000" algn="l" defTabSz="914400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300"/>
                  </a:spcAft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60000" indent="-180000" algn="l" defTabSz="914400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300"/>
                  </a:spcAft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40000" indent="-180000" algn="l" defTabSz="914400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300"/>
                  </a:spcAft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20000" indent="-180000" algn="l" defTabSz="914400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300"/>
                  </a:spcAft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900000" indent="-180000" algn="l" defTabSz="914400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300"/>
                  </a:spcAft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080000" indent="-180000" algn="l" defTabSz="914400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300"/>
                  </a:spcAft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260000" indent="-180000" algn="l" defTabSz="914400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300"/>
                  </a:spcAft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440000" indent="-180000" algn="l" defTabSz="914400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300"/>
                  </a:spcAft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Tx/>
                </a:pPr>
                <a:r>
                  <a:rPr lang="en-US" dirty="0"/>
                  <a:t>The overview of the method can be seen in Figure on the right, when applied to polynomial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it consists in the following steps:</a:t>
                </a:r>
              </a:p>
              <a:p>
                <a:pPr marL="645750" lvl="2" indent="-285750"/>
                <a:r>
                  <a:rPr lang="en-US" dirty="0"/>
                  <a:t>Compute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w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by evaluating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</m:oMath>
                </a14:m>
                <a:endParaRPr lang="en-US" dirty="0"/>
              </a:p>
              <a:p>
                <a:pPr marL="645750" lvl="2" indent="-285750"/>
                <a:r>
                  <a:rPr lang="en-US" dirty="0"/>
                  <a:t>Compute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 smtClean="0">
                        <a:latin typeface="Cambria Math" panose="02040503050406030204" pitchFamily="18" charset="0"/>
                      </a:rPr>
                      <m:t>NTT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</m:oMath>
                </a14:m>
                <a:endParaRPr lang="de-DE" i="1" dirty="0">
                  <a:latin typeface="Cambria Math" panose="02040503050406030204" pitchFamily="18" charset="0"/>
                </a:endParaRPr>
              </a:p>
              <a:p>
                <a:pPr marL="645750" lvl="2" indent="-285750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by interpolating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output values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 smtClean="0">
                        <a:latin typeface="Cambria Math" panose="02040503050406030204" pitchFamily="18" charset="0"/>
                      </a:rPr>
                      <m:t>NTT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645750" lvl="2" indent="-285750"/>
                <a:r>
                  <a:rPr lang="en-US" dirty="0"/>
                  <a:t>Check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, if they are not equal a fault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NTT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has occurred.</a:t>
                </a:r>
              </a:p>
              <a:p>
                <a:pPr marL="285750" indent="-285750">
                  <a:buClrTx/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algn="ctr">
                  <a:buClrTx/>
                </a:pPr>
                <a:endParaRPr lang="en-US" dirty="0"/>
              </a:p>
            </p:txBody>
          </p:sp>
        </mc:Choice>
        <mc:Fallback xmlns="">
          <p:sp>
            <p:nvSpPr>
              <p:cNvPr id="4" name="Textplatzhalter 4">
                <a:extLst>
                  <a:ext uri="{FF2B5EF4-FFF2-40B4-BE49-F238E27FC236}">
                    <a16:creationId xmlns:a16="http://schemas.microsoft.com/office/drawing/2014/main" id="{6C4D13C0-D6E6-824B-297A-C63499C84B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black">
              <a:xfrm>
                <a:off x="410400" y="1901737"/>
                <a:ext cx="7339515" cy="3232387"/>
              </a:xfrm>
              <a:prstGeom prst="rect">
                <a:avLst/>
              </a:prstGeom>
              <a:blipFill>
                <a:blip r:embed="rId3"/>
                <a:stretch>
                  <a:fillRect l="-1910" t="-2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2846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47BDE6-247B-686A-7B0D-316BF54404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0AC80-B021-CE48-CE7E-4AAC292AC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Detection Properties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FD3DDA-D4ED-846E-D112-9A12CB0BB8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Public | © Siemens 2025 |  FT PRD CST SES-DE | S. Bauer, F. De Santis, K. Koleci, A. Aghaie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DB4910C-852D-55DE-1FF0-96F28F7A32C5}"/>
                  </a:ext>
                </a:extLst>
              </p:cNvPr>
              <p:cNvSpPr txBox="1"/>
              <p:nvPr/>
            </p:nvSpPr>
            <p:spPr>
              <a:xfrm>
                <a:off x="410400" y="1054800"/>
                <a:ext cx="7623256" cy="277890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Assumption: A single fault (instruction skip, data fault) in the NTT affects a single “butterfly” and causes one of the following errors: </a:t>
                </a:r>
              </a:p>
              <a:p>
                <a:pPr lvl="4"/>
                <a:r>
                  <a:rPr lang="en-US" dirty="0"/>
                  <a:t>An error in one input coefficient.</a:t>
                </a:r>
              </a:p>
              <a:p>
                <a:pPr lvl="4"/>
                <a:r>
                  <a:rPr lang="en-US" dirty="0"/>
                  <a:t>An error in the multiplication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  <a:br>
                  <a:rPr lang="en-US" dirty="0"/>
                </a:br>
                <a:r>
                  <a:rPr lang="en-US" dirty="0"/>
                  <a:t>This is equivalent to an error in an input coefficient.</a:t>
                </a:r>
              </a:p>
              <a:p>
                <a:pPr lvl="4"/>
                <a:r>
                  <a:rPr lang="en-US" dirty="0"/>
                  <a:t>An error in one addition or subtraction.</a:t>
                </a:r>
                <a:br>
                  <a:rPr lang="en-US" dirty="0"/>
                </a:br>
                <a:r>
                  <a:rPr lang="en-US" dirty="0"/>
                  <a:t>Both are equivalent to an error in the input of the next layer.</a:t>
                </a:r>
              </a:p>
              <a:p>
                <a:pPr marL="180000" lvl="2" indent="0">
                  <a:buNone/>
                </a:pPr>
                <a:r>
                  <a:rPr lang="en-US" dirty="0"/>
                  <a:t>Note: All errors are equivalent to an error in an input coefficient for one “butterfly”.</a:t>
                </a:r>
              </a:p>
              <a:p>
                <a:pPr marL="180000" lvl="2" indent="0">
                  <a:buNone/>
                </a:pPr>
                <a:r>
                  <a:rPr lang="en-US" dirty="0"/>
                  <a:t>Note: Errors spread quickly!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DB4910C-852D-55DE-1FF0-96F28F7A32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00" y="1054800"/>
                <a:ext cx="7623256" cy="2778902"/>
              </a:xfrm>
              <a:prstGeom prst="rect">
                <a:avLst/>
              </a:prstGeom>
              <a:blipFill>
                <a:blip r:embed="rId2"/>
                <a:stretch>
                  <a:fillRect l="-1679" t="-2851" r="-2078" b="-43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C33A096F-9599-AC52-91A6-ED31358C13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0023" y="1273629"/>
            <a:ext cx="3286125" cy="1371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95ED051-4AE0-5810-9936-71A158D37FAB}"/>
                  </a:ext>
                </a:extLst>
              </p:cNvPr>
              <p:cNvSpPr txBox="1"/>
              <p:nvPr/>
            </p:nvSpPr>
            <p:spPr>
              <a:xfrm>
                <a:off x="410400" y="4131350"/>
                <a:ext cx="11225748" cy="22635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l"/>
                <a:r>
                  <a:rPr lang="en-US" b="1" dirty="0">
                    <a:solidFill>
                      <a:schemeClr val="tx1"/>
                    </a:solidFill>
                  </a:rPr>
                  <a:t>Theorem</a:t>
                </a:r>
              </a:p>
              <a:p>
                <a:pPr algn="l"/>
                <a:r>
                  <a:rPr lang="en-US" dirty="0">
                    <a:solidFill>
                      <a:schemeClr val="tx1"/>
                    </a:solidFill>
                  </a:rPr>
                  <a:t>With some technical conditions 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, a single fault is reliably detected.</a:t>
                </a:r>
              </a:p>
              <a:p>
                <a:pPr algn="l"/>
                <a:endParaRPr lang="en-US" dirty="0">
                  <a:solidFill>
                    <a:schemeClr val="tx1"/>
                  </a:solidFill>
                </a:endParaRPr>
              </a:p>
              <a:p>
                <a:pPr algn="l"/>
                <a:r>
                  <a:rPr lang="en-US" b="1">
                    <a:solidFill>
                      <a:schemeClr val="tx1"/>
                    </a:solidFill>
                  </a:rPr>
                  <a:t>Proof sketch:</a:t>
                </a:r>
                <a:endParaRPr lang="en-US" b="1" dirty="0">
                  <a:solidFill>
                    <a:schemeClr val="tx1"/>
                  </a:solidFill>
                </a:endParaRPr>
              </a:p>
              <a:p>
                <a:pPr marL="0" lvl="1" indent="0">
                  <a:buClr>
                    <a:schemeClr val="tx1"/>
                  </a:buClr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Pull error back to level 0. </a:t>
                </a:r>
                <a:r>
                  <a:rPr lang="en-US" dirty="0"/>
                  <a:t>Write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the output changes to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NTT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acc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NTT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NTT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</m:oMath>
                </a14:m>
                <a:endParaRPr lang="en-US" dirty="0"/>
              </a:p>
              <a:p>
                <a:pPr marL="0" lvl="1" indent="0">
                  <a:buClr>
                    <a:schemeClr val="tx1"/>
                  </a:buClr>
                  <a:buNone/>
                </a:pPr>
                <a:r>
                  <a:rPr lang="en-US" dirty="0"/>
                  <a:t>The interpolation will compute a perturbed value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in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, thus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Technical conditions on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guarantee that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.</a:t>
                </a:r>
              </a:p>
              <a:p>
                <a:pPr algn="l"/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95ED051-4AE0-5810-9936-71A158D37F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00" y="4131350"/>
                <a:ext cx="11225748" cy="2263505"/>
              </a:xfrm>
              <a:prstGeom prst="rect">
                <a:avLst/>
              </a:prstGeom>
              <a:blipFill>
                <a:blip r:embed="rId4"/>
                <a:stretch>
                  <a:fillRect l="-1249" t="-3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5259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42F6A-16C4-E30D-DFA2-5C21A53B1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Cost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29FC64-E822-4099-85FF-FD031D30D2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Public | © Siemens 2025 |  FT PRD CST SES-DE | S. Bauer, F. De Santis, K. Koleci, A. Aghaie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07119A5-30A0-A219-C839-4C42EACD6F43}"/>
                  </a:ext>
                </a:extLst>
              </p:cNvPr>
              <p:cNvSpPr txBox="1"/>
              <p:nvPr/>
            </p:nvSpPr>
            <p:spPr>
              <a:xfrm>
                <a:off x="587829" y="1621971"/>
                <a:ext cx="8437951" cy="40632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285750" indent="-285750" algn="l">
                  <a:spcBef>
                    <a:spcPts val="2400"/>
                  </a:spcBef>
                  <a:buFont typeface="Arial" panose="020B0604020202020204" pitchFamily="34" charset="0"/>
                  <a:buChar char="•"/>
                </a:pPr>
                <a:r>
                  <a:rPr lang="en-US" b="1" dirty="0">
                    <a:solidFill>
                      <a:schemeClr val="tx1"/>
                    </a:solidFill>
                  </a:rPr>
                  <a:t>Evaluation:</a:t>
                </a:r>
                <a:br>
                  <a:rPr lang="en-US" dirty="0">
                    <a:solidFill>
                      <a:schemeClr val="tx1"/>
                    </a:solidFill>
                  </a:rPr>
                </a:br>
                <a:r>
                  <a:rPr lang="en-US" dirty="0">
                    <a:solidFill>
                      <a:schemeClr val="tx1"/>
                    </a:solidFill>
                  </a:rPr>
                  <a:t>Horner’s method</a:t>
                </a:r>
                <a:br>
                  <a:rPr lang="de-DE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p>
                        </m:s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  <m:d>
                                  <m:d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d>
                                      <m:dPr>
                                        <m:ctrlPr>
                                          <a:rPr lang="de-DE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de-DE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de-DE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  <m:r>
                                              <a:rPr lang="de-DE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b>
                                        </m:sSub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de-DE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de-DE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  <m:r>
                                              <a:rPr lang="de-DE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−2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𝑢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de-DE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</m:d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nary>
                  </m:oMath>
                </a14:m>
                <a:br>
                  <a:rPr lang="en-US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>
                        <a:solidFill>
                          <a:schemeClr val="tx1"/>
                        </a:solidFill>
                      </a:rPr>
                      <m:t>requires</m:t>
                    </m:r>
                    <m:r>
                      <a:rPr lang="de-DE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multiplications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additions</a:t>
                </a:r>
              </a:p>
              <a:p>
                <a:pPr marL="285750" indent="-285750" algn="l">
                  <a:spcBef>
                    <a:spcPts val="2400"/>
                  </a:spcBef>
                  <a:buFont typeface="Arial" panose="020B0604020202020204" pitchFamily="34" charset="0"/>
                  <a:buChar char="•"/>
                </a:pPr>
                <a:r>
                  <a:rPr lang="en-US" b="1" dirty="0">
                    <a:solidFill>
                      <a:schemeClr val="tx1"/>
                    </a:solidFill>
                  </a:rPr>
                  <a:t>Interpolation:</a:t>
                </a:r>
                <a:br>
                  <a:rPr lang="en-US" b="1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</a:rPr>
                  <a:t>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∏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e>
                          </m:mr>
                        </m:m>
                      </m:sub>
                      <m:sup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</a:rPr>
                  <a:t>precomputed</a:t>
                </a:r>
                <a:br>
                  <a:rPr lang="en-US" dirty="0">
                    <a:solidFill>
                      <a:schemeClr val="tx1"/>
                    </a:solidFill>
                  </a:rPr>
                </a:br>
                <a:r>
                  <a:rPr lang="en-US" dirty="0">
                    <a:solidFill>
                      <a:schemeClr val="tx1"/>
                    </a:solidFill>
                  </a:rPr>
                  <a:t>requires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multiplications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additions</a:t>
                </a:r>
              </a:p>
              <a:p>
                <a:pPr marL="285750" indent="-285750" algn="l">
                  <a:spcBef>
                    <a:spcPts val="2400"/>
                  </a:spcBef>
                  <a:buFont typeface="Arial" panose="020B0604020202020204" pitchFamily="34" charset="0"/>
                  <a:buChar char="•"/>
                </a:pPr>
                <a:r>
                  <a:rPr lang="en-US" b="1" dirty="0">
                    <a:solidFill>
                      <a:schemeClr val="tx1"/>
                    </a:solidFill>
                  </a:rPr>
                  <a:t>Total:</a:t>
                </a:r>
                <a:r>
                  <a:rPr lang="en-US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multiplications and 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−2 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additions</a:t>
                </a:r>
                <a:br>
                  <a:rPr lang="en-US" dirty="0">
                    <a:solidFill>
                      <a:schemeClr val="tx1"/>
                    </a:solidFill>
                  </a:rPr>
                </a:br>
                <a:r>
                  <a:rPr lang="en-US" dirty="0">
                    <a:solidFill>
                      <a:schemeClr val="tx1"/>
                    </a:solidFill>
                  </a:rPr>
                  <a:t>(Compare: full re-computation costs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multiplications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𝑛𝑙𝑜𝑔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additions)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07119A5-30A0-A219-C839-4C42EACD6F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829" y="1621971"/>
                <a:ext cx="8437951" cy="4063292"/>
              </a:xfrm>
              <a:prstGeom prst="rect">
                <a:avLst/>
              </a:prstGeom>
              <a:blipFill>
                <a:blip r:embed="rId2"/>
                <a:stretch>
                  <a:fillRect l="-1516" t="-1949" r="-1877" b="-1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F66C1DD8-5F59-5C3E-1455-9FBFDE923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8265" y="1621971"/>
            <a:ext cx="3914775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09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618FB-33D0-D672-ABDF-E88628460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to ML-DSA (formerly known as </a:t>
            </a:r>
            <a:r>
              <a:rPr lang="en-US" dirty="0" err="1"/>
              <a:t>Dilithium</a:t>
            </a:r>
            <a:r>
              <a:rPr lang="en-US" dirty="0"/>
              <a:t>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A04FB-1217-ADA0-CDFA-D43FD8734F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Public | © Siemens 2025 |  FT PRD CST SES-DE | S. Bauer, F. De Santis, K. Koleci, A. Aghaie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74AE080-6194-71C1-2918-BE2D1ADF9686}"/>
                  </a:ext>
                </a:extLst>
              </p:cNvPr>
              <p:cNvSpPr txBox="1"/>
              <p:nvPr/>
            </p:nvSpPr>
            <p:spPr>
              <a:xfrm>
                <a:off x="412028" y="1143000"/>
                <a:ext cx="11367943" cy="288373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285750" indent="-285750">
                  <a:spcBef>
                    <a:spcPts val="24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ML-DSA, the polynomials are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 256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=8,380,417</m:t>
                    </m:r>
                  </m:oMath>
                </a14:m>
                <a:r>
                  <a:rPr lang="en-US" dirty="0"/>
                  <a:t>, this ring is the same for ML-DSA-44, ML-DSA-65, ML-DSA-87.</a:t>
                </a:r>
              </a:p>
              <a:p>
                <a:pPr marL="285750" indent="-285750">
                  <a:spcBef>
                    <a:spcPts val="24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The countermeasure feasibility has been tested on the STM32F401CCU6 microcontroller, which is based in the ARM Cortex-M4 CPU.</a:t>
                </a:r>
              </a:p>
              <a:p>
                <a:pPr marL="285750" indent="-285750">
                  <a:spcBef>
                    <a:spcPts val="24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We took the NTT of ML-DSA from the pqm4</a:t>
                </a:r>
                <a:r>
                  <a:rPr lang="en-US" baseline="30000" dirty="0"/>
                  <a:t>1)</a:t>
                </a:r>
                <a:r>
                  <a:rPr lang="en-US" dirty="0"/>
                  <a:t> library, and we evaluated the relative cost of the implementation.</a:t>
                </a:r>
              </a:p>
              <a:p>
                <a:pPr algn="l">
                  <a:spcBef>
                    <a:spcPts val="2400"/>
                  </a:spcBef>
                </a:pPr>
                <a:endParaRPr lang="en-US" dirty="0" err="1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74AE080-6194-71C1-2918-BE2D1ADF96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028" y="1143000"/>
                <a:ext cx="11367943" cy="2883738"/>
              </a:xfrm>
              <a:prstGeom prst="rect">
                <a:avLst/>
              </a:prstGeom>
              <a:blipFill>
                <a:blip r:embed="rId2"/>
                <a:stretch>
                  <a:fillRect l="-1180" t="-27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77DB040B-E267-5953-386D-4B09B488303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7370011"/>
                  </p:ext>
                </p:extLst>
              </p:nvPr>
            </p:nvGraphicFramePr>
            <p:xfrm>
              <a:off x="2321573" y="3522613"/>
              <a:ext cx="604165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319175">
                      <a:extLst>
                        <a:ext uri="{9D8B030D-6E8A-4147-A177-3AD203B41FA5}">
                          <a16:colId xmlns:a16="http://schemas.microsoft.com/office/drawing/2014/main" val="1853893681"/>
                        </a:ext>
                      </a:extLst>
                    </a:gridCol>
                    <a:gridCol w="1722475">
                      <a:extLst>
                        <a:ext uri="{9D8B030D-6E8A-4147-A177-3AD203B41FA5}">
                          <a16:colId xmlns:a16="http://schemas.microsoft.com/office/drawing/2014/main" val="170616908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Operation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/>
                            <a:t>Clock cycles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672386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Evaluate </a:t>
                          </a:r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endParaRPr lang="en-US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/>
                            <a:t>2879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435359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Interpolate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i="0" dirty="0" smtClean="0">
                                  <a:latin typeface="Cambria Math" panose="02040503050406030204" pitchFamily="18" charset="0"/>
                                </a:rPr>
                                <m:t>NTT</m:t>
                              </m:r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/>
                            <a:t> and evaluate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3160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494242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Compute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i="0" dirty="0" smtClean="0">
                                  <a:latin typeface="Cambria Math" panose="02040503050406030204" pitchFamily="18" charset="0"/>
                                </a:rPr>
                                <m:t>NTT</m:t>
                              </m:r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8406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63254947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77DB040B-E267-5953-386D-4B09B488303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7370011"/>
                  </p:ext>
                </p:extLst>
              </p:nvPr>
            </p:nvGraphicFramePr>
            <p:xfrm>
              <a:off x="2321573" y="3522613"/>
              <a:ext cx="604165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319175">
                      <a:extLst>
                        <a:ext uri="{9D8B030D-6E8A-4147-A177-3AD203B41FA5}">
                          <a16:colId xmlns:a16="http://schemas.microsoft.com/office/drawing/2014/main" val="1853893681"/>
                        </a:ext>
                      </a:extLst>
                    </a:gridCol>
                    <a:gridCol w="1722475">
                      <a:extLst>
                        <a:ext uri="{9D8B030D-6E8A-4147-A177-3AD203B41FA5}">
                          <a16:colId xmlns:a16="http://schemas.microsoft.com/office/drawing/2014/main" val="170616908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Operation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/>
                            <a:t>Clock cycles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672386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06452" r="-40056" b="-2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/>
                            <a:t>2879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435359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209836" r="-40056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3160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494242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309836" r="-40056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8406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63254947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CFD1CD68-54F0-9C3B-47D4-69FA2C3FD89E}"/>
              </a:ext>
            </a:extLst>
          </p:cNvPr>
          <p:cNvSpPr txBox="1"/>
          <p:nvPr/>
        </p:nvSpPr>
        <p:spPr>
          <a:xfrm>
            <a:off x="410400" y="5426914"/>
            <a:ext cx="112590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en-US" dirty="0"/>
              <a:t>The relative cost of the implementation corresponds to 72% (roughly as expected).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153A85-925E-E6AB-734E-51446D619816}"/>
              </a:ext>
            </a:extLst>
          </p:cNvPr>
          <p:cNvSpPr txBox="1"/>
          <p:nvPr/>
        </p:nvSpPr>
        <p:spPr>
          <a:xfrm>
            <a:off x="533399" y="5940188"/>
            <a:ext cx="230992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200" dirty="0">
                <a:solidFill>
                  <a:schemeClr val="tx1"/>
                </a:solidFill>
              </a:rPr>
              <a:t>1)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https://github.com/mupq/pqm4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9290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7E919-C308-1D41-10D8-5DAE3642C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Adapting the Countermeasure to ML-KEM (formerly known as </a:t>
            </a:r>
            <a:r>
              <a:rPr lang="en-US" dirty="0" err="1"/>
              <a:t>Kyber</a:t>
            </a:r>
            <a:r>
              <a:rPr lang="en-US" dirty="0"/>
              <a:t>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442C47-0B04-9E5F-AC8D-A339A7A904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Public | © Siemens 2025 |  FT PRD CST SES-DE | S. Bauer, F. De Santis, K. Koleci, A. </a:t>
            </a:r>
            <a:r>
              <a:rPr lang="en-US"/>
              <a:t>Aghaie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AA3D689-933D-D525-ECA5-F4A0DEE2E4DA}"/>
                  </a:ext>
                </a:extLst>
              </p:cNvPr>
              <p:cNvSpPr txBox="1"/>
              <p:nvPr/>
            </p:nvSpPr>
            <p:spPr>
              <a:xfrm>
                <a:off x="410400" y="1054800"/>
                <a:ext cx="11324400" cy="55613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en-US" dirty="0"/>
                  <a:t>ML-KEM, the polynomials are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 256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=3,329</m:t>
                    </m:r>
                  </m:oMath>
                </a14:m>
                <a:r>
                  <a:rPr lang="en-US" dirty="0"/>
                  <a:t>, this ring is the same for ML-KEM-512, ML-KEM-768, ML-KEM-1024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The field used in ML-KEM contains an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th but no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th root of unity, so NTT is “truncated” (final layer is missing).</a:t>
                </a: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This requires some adaptions.</a:t>
                </a: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Evaluation:</a:t>
                </a:r>
              </a:p>
              <a:p>
                <a:pPr algn="l"/>
                <a:br>
                  <a:rPr lang="en-US" dirty="0">
                    <a:solidFill>
                      <a:schemeClr val="tx1"/>
                    </a:solidFill>
                  </a:rPr>
                </a:br>
                <a:br>
                  <a:rPr lang="en-US" dirty="0">
                    <a:solidFill>
                      <a:schemeClr val="tx1"/>
                    </a:solidFill>
                  </a:rPr>
                </a:br>
                <a:br>
                  <a:rPr lang="en-US" dirty="0">
                    <a:solidFill>
                      <a:schemeClr val="tx1"/>
                    </a:solidFill>
                  </a:rPr>
                </a:br>
                <a:endParaRPr lang="en-US" dirty="0">
                  <a:solidFill>
                    <a:schemeClr val="tx1"/>
                  </a:solidFill>
                </a:endParaRP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Interpolation:</a:t>
                </a:r>
                <a:br>
                  <a:rPr lang="en-US" dirty="0">
                    <a:solidFill>
                      <a:schemeClr val="tx1"/>
                    </a:solidFill>
                  </a:rPr>
                </a:br>
                <a:br>
                  <a:rPr lang="en-US" dirty="0">
                    <a:solidFill>
                      <a:schemeClr val="tx1"/>
                    </a:solidFill>
                  </a:rPr>
                </a:br>
                <a:br>
                  <a:rPr lang="en-US" dirty="0">
                    <a:solidFill>
                      <a:schemeClr val="tx1"/>
                    </a:solidFill>
                  </a:rPr>
                </a:br>
                <a:br>
                  <a:rPr lang="en-US" dirty="0">
                    <a:solidFill>
                      <a:schemeClr val="tx1"/>
                    </a:solidFill>
                  </a:rPr>
                </a:br>
                <a:br>
                  <a:rPr lang="en-US" dirty="0">
                    <a:solidFill>
                      <a:schemeClr val="tx1"/>
                    </a:solidFill>
                  </a:rPr>
                </a:br>
                <a:endParaRPr lang="en-US" dirty="0">
                  <a:solidFill>
                    <a:schemeClr val="tx1"/>
                  </a:solidFill>
                </a:endParaRP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en-US" dirty="0"/>
                  <a:t>The computation of the sums on the right requires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en-US" dirty="0"/>
                  <a:t> multiplications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/2−1</m:t>
                    </m:r>
                  </m:oMath>
                </a14:m>
                <a:r>
                  <a:rPr lang="en-US" dirty="0"/>
                  <a:t> additions, the evaluation and interpolation requires then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US" dirty="0"/>
                  <a:t> multiplications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US" dirty="0"/>
                  <a:t> additions.</a:t>
                </a: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AA3D689-933D-D525-ECA5-F4A0DEE2E4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00" y="1054800"/>
                <a:ext cx="11324400" cy="5561394"/>
              </a:xfrm>
              <a:prstGeom prst="rect">
                <a:avLst/>
              </a:prstGeom>
              <a:blipFill>
                <a:blip r:embed="rId2"/>
                <a:stretch>
                  <a:fillRect l="-1130" t="-14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7B71A849-33EB-3875-78E6-1FFD274198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9736" y="2712759"/>
            <a:ext cx="5019675" cy="7905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B4B552-07ED-5577-913D-D5BC37B98E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9736" y="4159354"/>
            <a:ext cx="52578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063591"/>
      </p:ext>
    </p:extLst>
  </p:cSld>
  <p:clrMapOvr>
    <a:masterClrMapping/>
  </p:clrMapOvr>
</p:sld>
</file>

<file path=ppt/theme/theme1.xml><?xml version="1.0" encoding="utf-8"?>
<a:theme xmlns:a="http://schemas.openxmlformats.org/drawingml/2006/main" name="1_Siemens 2022">
  <a:themeElements>
    <a:clrScheme name="Siemens AG Theme Color">
      <a:dk1>
        <a:srgbClr val="000000"/>
      </a:dk1>
      <a:lt1>
        <a:sysClr val="window" lastClr="FFFFFF"/>
      </a:lt1>
      <a:dk2>
        <a:srgbClr val="000028"/>
      </a:dk2>
      <a:lt2>
        <a:srgbClr val="F3F3F0"/>
      </a:lt2>
      <a:accent1>
        <a:srgbClr val="009999"/>
      </a:accent1>
      <a:accent2>
        <a:srgbClr val="00D7A0"/>
      </a:accent2>
      <a:accent3>
        <a:srgbClr val="00BEDC"/>
      </a:accent3>
      <a:accent4>
        <a:srgbClr val="0087BE"/>
      </a:accent4>
      <a:accent5>
        <a:srgbClr val="00557C"/>
      </a:accent5>
      <a:accent6>
        <a:srgbClr val="000028"/>
      </a:accent6>
      <a:hlink>
        <a:srgbClr val="00C1B6"/>
      </a:hlink>
      <a:folHlink>
        <a:srgbClr val="00C1B6"/>
      </a:folHlink>
    </a:clrScheme>
    <a:fontScheme name="Siemens AG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108000" tIns="72000" rIns="108000" bIns="72000" rtlCol="0" anchor="t" anchorCtr="0"/>
      <a:lstStyle>
        <a:defPPr algn="l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headEnd w="lg" len="lg"/>
          <a:tailEnd type="non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>
            <a:solidFill>
              <a:schemeClr val="tx1"/>
            </a:solidFill>
          </a:defRPr>
        </a:defPPr>
      </a:lstStyle>
    </a:txDef>
  </a:objectDefaults>
  <a:extraClrSchemeLst/>
  <a:custClrLst>
    <a:custClr name="Siemens Petrol | 0 153 153">
      <a:srgbClr val="009999"/>
    </a:custClr>
    <a:custClr name="Light Petrol | 0 193 182">
      <a:srgbClr val="00C1B6"/>
    </a:custClr>
    <a:custClr name="Dark Sand | 170 170 150">
      <a:srgbClr val="AAAA96"/>
    </a:custClr>
    <a:custClr name="Dark Yellow | 247 198 0">
      <a:srgbClr val="F7C600"/>
    </a:custClr>
    <a:custClr name="Dark Green | 0 100 110">
      <a:srgbClr val="00646E"/>
    </a:custClr>
    <a:custClr name="Dark Blue | 0 85 124">
      <a:srgbClr val="00557C"/>
    </a:custClr>
    <a:custClr name="Dark Purple | 85 59 163">
      <a:srgbClr val="553BA3"/>
    </a:custClr>
    <a:custClr name="Deep Blue | 0 0 40">
      <a:srgbClr val="000028"/>
    </a:custClr>
    <a:custClr name="Deep Blue 40% (Gray) | 153 153 169">
      <a:srgbClr val="9999A9"/>
    </a:custClr>
    <a:custClr name="Red | 239 1 55">
      <a:srgbClr val="EF0137"/>
    </a:custClr>
    <a:custClr name="Bold Green">
      <a:srgbClr val="00FFB9"/>
    </a:custClr>
    <a:custClr name="Deep Blue | 0 0 40">
      <a:srgbClr val="000028"/>
    </a:custClr>
    <a:custClr name="Soft Sand | 197 197 184">
      <a:srgbClr val="C5C5B8"/>
    </a:custClr>
    <a:custClr name="Yellow | 255 215 50">
      <a:srgbClr val="FFD732"/>
    </a:custClr>
    <a:custClr name="Green | 0 175 142">
      <a:srgbClr val="00AF8E"/>
    </a:custClr>
    <a:custClr name="Blue | 0 135 190">
      <a:srgbClr val="0087BE"/>
    </a:custClr>
    <a:custClr name="Purple | 128 92 255">
      <a:srgbClr val="805CFF"/>
    </a:custClr>
    <a:custClr name="Deep Blue 80% | 51 51 83">
      <a:srgbClr val="333353"/>
    </a:custClr>
    <a:custClr name="Deep Blue 20% (Soft Gray) | 204 204 212">
      <a:srgbClr val="CCCCD4"/>
    </a:custClr>
    <a:custClr name="Dark Orange | 236 102 2">
      <a:srgbClr val="EC6602"/>
    </a:custClr>
    <a:custClr name="Bold Blue">
      <a:srgbClr val="00E6DC"/>
    </a:custClr>
    <a:custClr name="Light Sand | 243 243 240">
      <a:srgbClr val="F3F3F0"/>
    </a:custClr>
    <a:custClr name="Bright Sand | 223 223 217">
      <a:srgbClr val="DFDFD9"/>
    </a:custClr>
    <a:custClr name="Soft Yellow | 255 226 112">
      <a:srgbClr val="FFE270"/>
    </a:custClr>
    <a:custClr name="Soft Green | 0 215 160">
      <a:srgbClr val="00D7A0"/>
    </a:custClr>
    <a:custClr name="Soft Blue | 0 190 220">
      <a:srgbClr val="00BEDC"/>
    </a:custClr>
    <a:custClr name="Soft Purple | 180 168 255">
      <a:srgbClr val="B4A8FF"/>
    </a:custClr>
    <a:custClr name="Deep Blue 60% (Dark Gray) | 102 102 126">
      <a:srgbClr val="66667E"/>
    </a:custClr>
    <a:custClr name="Deep Blue 10% (Light Gray) | 229 229 233">
      <a:srgbClr val="E5E5E9"/>
    </a:custClr>
    <a:custClr name="Orange | 255 144 0">
      <a:srgbClr val="FF9000"/>
    </a:custClr>
  </a:custClrLst>
  <a:extLst>
    <a:ext uri="{05A4C25C-085E-4340-85A3-A5531E510DB2}">
      <thm15:themeFamily xmlns:thm15="http://schemas.microsoft.com/office/thememl/2012/main" name="sie-ppt-O365-16x9-standard-eng-v3-4-4.pptx" id="{546CC482-0BBB-4CFB-B701-E3D0627EFDB3}" vid="{22300633-0624-408C-B4D8-A1C9F6F4C759}"/>
    </a:ext>
  </a:extLst>
</a:theme>
</file>

<file path=ppt/theme/theme2.xml><?xml version="1.0" encoding="utf-8"?>
<a:theme xmlns:a="http://schemas.openxmlformats.org/drawingml/2006/main" name="Office Theme">
  <a:themeElements>
    <a:clrScheme name="Siemens AG Theme Color">
      <a:dk1>
        <a:srgbClr val="000000"/>
      </a:dk1>
      <a:lt1>
        <a:sysClr val="window" lastClr="FFFFFF"/>
      </a:lt1>
      <a:dk2>
        <a:srgbClr val="000028"/>
      </a:dk2>
      <a:lt2>
        <a:srgbClr val="F3F3F0"/>
      </a:lt2>
      <a:accent1>
        <a:srgbClr val="009999"/>
      </a:accent1>
      <a:accent2>
        <a:srgbClr val="00D7A0"/>
      </a:accent2>
      <a:accent3>
        <a:srgbClr val="00BEDC"/>
      </a:accent3>
      <a:accent4>
        <a:srgbClr val="0087BE"/>
      </a:accent4>
      <a:accent5>
        <a:srgbClr val="00557C"/>
      </a:accent5>
      <a:accent6>
        <a:srgbClr val="000028"/>
      </a:accent6>
      <a:hlink>
        <a:srgbClr val="00FFB9"/>
      </a:hlink>
      <a:folHlink>
        <a:srgbClr val="00E6DC"/>
      </a:folHlink>
    </a:clrScheme>
    <a:fontScheme name="Siemens A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Siemens Petrol | 0 153 153">
      <a:srgbClr val="009999"/>
    </a:custClr>
    <a:custClr name="Light Petrol | 0 193 182">
      <a:srgbClr val="00C1B6"/>
    </a:custClr>
    <a:custClr name="Dark Sand | 170 170 150">
      <a:srgbClr val="AAAA96"/>
    </a:custClr>
    <a:custClr name="Dark Yellow | 247 198 0">
      <a:srgbClr val="F7C600"/>
    </a:custClr>
    <a:custClr name="Dark Green | 0 100 110">
      <a:srgbClr val="00646E"/>
    </a:custClr>
    <a:custClr name="Dark Blue | 0 85 124">
      <a:srgbClr val="00557C"/>
    </a:custClr>
    <a:custClr name="Dark Purple | 85 59 163">
      <a:srgbClr val="553BA3"/>
    </a:custClr>
    <a:custClr name="Deep Blue | 0 0 40">
      <a:srgbClr val="000028"/>
    </a:custClr>
    <a:custClr name="Deep Blue 40% (Gray) | 153 153 169">
      <a:srgbClr val="9999A9"/>
    </a:custClr>
    <a:custClr name="Red | 239 1 55">
      <a:srgbClr val="EF0137"/>
    </a:custClr>
    <a:custClr name="Bold Green">
      <a:srgbClr val="00FFB9"/>
    </a:custClr>
    <a:custClr name="Deep Blue | 0 0 40">
      <a:srgbClr val="000028"/>
    </a:custClr>
    <a:custClr name="Soft Sand | 197 197 184">
      <a:srgbClr val="C5C5B8"/>
    </a:custClr>
    <a:custClr name="Yellow | 255 215 50">
      <a:srgbClr val="FFD732"/>
    </a:custClr>
    <a:custClr name="Green | 0 175 142">
      <a:srgbClr val="00AF8E"/>
    </a:custClr>
    <a:custClr name="Blue | 0 135 190">
      <a:srgbClr val="0087BE"/>
    </a:custClr>
    <a:custClr name="Purple | 128 92 255">
      <a:srgbClr val="805CFF"/>
    </a:custClr>
    <a:custClr name="Deep Blue 80% | 51 51 83">
      <a:srgbClr val="333353"/>
    </a:custClr>
    <a:custClr name="Deep Blue 20% (Soft Gray) | 204 204 212">
      <a:srgbClr val="CCCCD4"/>
    </a:custClr>
    <a:custClr name="Dark Orange | 236 102 2">
      <a:srgbClr val="EC6602"/>
    </a:custClr>
    <a:custClr name="Bold Blue">
      <a:srgbClr val="00E6DC"/>
    </a:custClr>
    <a:custClr name="Light Sand | 243 243 240">
      <a:srgbClr val="F3F3F0"/>
    </a:custClr>
    <a:custClr name="Bright Sand | 223 223 217">
      <a:srgbClr val="DFDFD9"/>
    </a:custClr>
    <a:custClr name="Soft Yellow | 255 226 112">
      <a:srgbClr val="FFE270"/>
    </a:custClr>
    <a:custClr name="Soft Green | 0 215 160">
      <a:srgbClr val="00D7A0"/>
    </a:custClr>
    <a:custClr name="Soft Blue | 0 190 220">
      <a:srgbClr val="00BEDC"/>
    </a:custClr>
    <a:custClr name="Soft Purple | 180 168 255">
      <a:srgbClr val="B4A8FF"/>
    </a:custClr>
    <a:custClr name="Deep Blue 60% (Dark Gray) | 102 102 126">
      <a:srgbClr val="66667E"/>
    </a:custClr>
    <a:custClr name="Deep Blue 10% (Light Gray) | 229 229 233">
      <a:srgbClr val="E5E5E9"/>
    </a:custClr>
    <a:custClr name="Orange | 255 144 0">
      <a:srgbClr val="FF9000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iemens AG Theme Color">
      <a:dk1>
        <a:srgbClr val="000000"/>
      </a:dk1>
      <a:lt1>
        <a:sysClr val="window" lastClr="FFFFFF"/>
      </a:lt1>
      <a:dk2>
        <a:srgbClr val="000028"/>
      </a:dk2>
      <a:lt2>
        <a:srgbClr val="F3F3F0"/>
      </a:lt2>
      <a:accent1>
        <a:srgbClr val="009999"/>
      </a:accent1>
      <a:accent2>
        <a:srgbClr val="00D7A0"/>
      </a:accent2>
      <a:accent3>
        <a:srgbClr val="00BEDC"/>
      </a:accent3>
      <a:accent4>
        <a:srgbClr val="0087BE"/>
      </a:accent4>
      <a:accent5>
        <a:srgbClr val="00557C"/>
      </a:accent5>
      <a:accent6>
        <a:srgbClr val="000028"/>
      </a:accent6>
      <a:hlink>
        <a:srgbClr val="00FFB9"/>
      </a:hlink>
      <a:folHlink>
        <a:srgbClr val="00E6DC"/>
      </a:folHlink>
    </a:clrScheme>
    <a:fontScheme name="Siemens A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Siemens Petrol | 0 153 153">
      <a:srgbClr val="009999"/>
    </a:custClr>
    <a:custClr name="Light Petrol | 0 193 182">
      <a:srgbClr val="00C1B6"/>
    </a:custClr>
    <a:custClr name="Dark Sand | 170 170 150">
      <a:srgbClr val="AAAA96"/>
    </a:custClr>
    <a:custClr name="Dark Yellow | 247 198 0">
      <a:srgbClr val="F7C600"/>
    </a:custClr>
    <a:custClr name="Dark Green | 0 100 110">
      <a:srgbClr val="00646E"/>
    </a:custClr>
    <a:custClr name="Dark Blue | 0 85 124">
      <a:srgbClr val="00557C"/>
    </a:custClr>
    <a:custClr name="Dark Purple | 85 59 163">
      <a:srgbClr val="553BA3"/>
    </a:custClr>
    <a:custClr name="Deep Blue | 0 0 40">
      <a:srgbClr val="000028"/>
    </a:custClr>
    <a:custClr name="Deep Blue 40% (Gray) | 153 153 169">
      <a:srgbClr val="9999A9"/>
    </a:custClr>
    <a:custClr name="Red | 239 1 55">
      <a:srgbClr val="EF0137"/>
    </a:custClr>
    <a:custClr name="Bold Green">
      <a:srgbClr val="00FFB9"/>
    </a:custClr>
    <a:custClr name="Deep Blue | 0 0 40">
      <a:srgbClr val="000028"/>
    </a:custClr>
    <a:custClr name="Soft Sand | 197 197 184">
      <a:srgbClr val="C5C5B8"/>
    </a:custClr>
    <a:custClr name="Yellow | 255 215 50">
      <a:srgbClr val="FFD732"/>
    </a:custClr>
    <a:custClr name="Green | 0 175 142">
      <a:srgbClr val="00AF8E"/>
    </a:custClr>
    <a:custClr name="Blue | 0 135 190">
      <a:srgbClr val="0087BE"/>
    </a:custClr>
    <a:custClr name="Purple | 128 92 255">
      <a:srgbClr val="805CFF"/>
    </a:custClr>
    <a:custClr name="Deep Blue 80% | 51 51 83">
      <a:srgbClr val="333353"/>
    </a:custClr>
    <a:custClr name="Deep Blue 20% (Soft Gray) | 204 204 212">
      <a:srgbClr val="CCCCD4"/>
    </a:custClr>
    <a:custClr name="Dark Orange | 236 102 2">
      <a:srgbClr val="EC6602"/>
    </a:custClr>
    <a:custClr name="Bold Blue">
      <a:srgbClr val="00E6DC"/>
    </a:custClr>
    <a:custClr name="Light Sand | 243 243 240">
      <a:srgbClr val="F3F3F0"/>
    </a:custClr>
    <a:custClr name="Bright Sand | 223 223 217">
      <a:srgbClr val="DFDFD9"/>
    </a:custClr>
    <a:custClr name="Soft Yellow | 255 226 112">
      <a:srgbClr val="FFE270"/>
    </a:custClr>
    <a:custClr name="Soft Green | 0 215 160">
      <a:srgbClr val="00D7A0"/>
    </a:custClr>
    <a:custClr name="Soft Blue | 0 190 220">
      <a:srgbClr val="00BEDC"/>
    </a:custClr>
    <a:custClr name="Soft Purple | 180 168 255">
      <a:srgbClr val="B4A8FF"/>
    </a:custClr>
    <a:custClr name="Deep Blue 60% (Dark Gray) | 102 102 126">
      <a:srgbClr val="66667E"/>
    </a:custClr>
    <a:custClr name="Deep Blue 10% (Light Gray) | 229 229 233">
      <a:srgbClr val="E5E5E9"/>
    </a:custClr>
    <a:custClr name="Orange | 255 144 0">
      <a:srgbClr val="FF9000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d258917-277f-42cd-a3cd-14c4e9ee58bc}" enabled="1" method="Standard" siteId="{38ae3bcd-9579-4fd4-adda-b42e1495d55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sie-ppt-O365-16x9-standard-eng-v3-4-4</Template>
  <TotalTime>0</TotalTime>
  <Words>1522</Words>
  <Application>Microsoft Office PowerPoint</Application>
  <PresentationFormat>Widescreen</PresentationFormat>
  <Paragraphs>117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Cambria Math</vt:lpstr>
      <vt:lpstr>1_Siemens 2022</vt:lpstr>
      <vt:lpstr>A Fault-Resistant Number Theoretic Transform by Polynomial Evaluation and Interpolation</vt:lpstr>
      <vt:lpstr>Fault Attacks</vt:lpstr>
      <vt:lpstr>The Number Theoretic Transform (NTT)</vt:lpstr>
      <vt:lpstr>Implementation of the NTT (example n=8)</vt:lpstr>
      <vt:lpstr>Fault Detection in the NTT with Polynomial Evaluation and Interpolation</vt:lpstr>
      <vt:lpstr>Fault Detection Properties</vt:lpstr>
      <vt:lpstr>Computational Cost</vt:lpstr>
      <vt:lpstr>Application to ML-DSA (formerly known as Dilithium)</vt:lpstr>
      <vt:lpstr>Adapting the Countermeasure to ML-KEM (formerly known as Kyber)</vt:lpstr>
      <vt:lpstr>Practical Evaluation for ML-KEM</vt:lpstr>
      <vt:lpstr>Remarks</vt:lpstr>
      <vt:lpstr>Summary</vt:lpstr>
      <vt:lpstr>Thank you for your attention  Questions?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:description/>
  <cp:lastModifiedBy/>
  <cp:revision>1</cp:revision>
  <dcterms:created xsi:type="dcterms:W3CDTF">2025-04-02T06:49:25Z</dcterms:created>
  <dcterms:modified xsi:type="dcterms:W3CDTF">2025-04-02T06:49:36Z</dcterms:modified>
</cp:coreProperties>
</file>